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14" y="-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92EC5-4D17-4CD0-A17F-EE51AA660C17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2422C-6157-47B5-94FB-F31E9E320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634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92EC5-4D17-4CD0-A17F-EE51AA660C17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2422C-6157-47B5-94FB-F31E9E320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183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92EC5-4D17-4CD0-A17F-EE51AA660C17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2422C-6157-47B5-94FB-F31E9E320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59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92EC5-4D17-4CD0-A17F-EE51AA660C17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2422C-6157-47B5-94FB-F31E9E320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796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92EC5-4D17-4CD0-A17F-EE51AA660C17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2422C-6157-47B5-94FB-F31E9E320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610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92EC5-4D17-4CD0-A17F-EE51AA660C17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2422C-6157-47B5-94FB-F31E9E320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736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92EC5-4D17-4CD0-A17F-EE51AA660C17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2422C-6157-47B5-94FB-F31E9E320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151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92EC5-4D17-4CD0-A17F-EE51AA660C17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2422C-6157-47B5-94FB-F31E9E320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75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92EC5-4D17-4CD0-A17F-EE51AA660C17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2422C-6157-47B5-94FB-F31E9E320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07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92EC5-4D17-4CD0-A17F-EE51AA660C17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2422C-6157-47B5-94FB-F31E9E320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26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92EC5-4D17-4CD0-A17F-EE51AA660C17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2422C-6157-47B5-94FB-F31E9E320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779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92EC5-4D17-4CD0-A17F-EE51AA660C17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2422C-6157-47B5-94FB-F31E9E320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162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716" y="1923678"/>
            <a:ext cx="936104" cy="9361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700" y="2211710"/>
            <a:ext cx="936104" cy="9361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478430"/>
            <a:ext cx="936104" cy="9361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787774"/>
            <a:ext cx="936104" cy="9361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075806"/>
            <a:ext cx="936104" cy="9361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11510"/>
            <a:ext cx="7772400" cy="110251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Электрический ток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в полупроводниках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385150"/>
            <a:ext cx="936104" cy="936104"/>
          </a:xfrm>
          <a:prstGeom prst="rect">
            <a:avLst/>
          </a:prstGeom>
        </p:spPr>
      </p:pic>
      <p:pic>
        <p:nvPicPr>
          <p:cNvPr id="13" name="Рисунок 12"/>
          <p:cNvPicPr preferRelativeResize="0">
            <a:picLocks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32344" y="1995686"/>
            <a:ext cx="936000" cy="936000"/>
          </a:xfrm>
          <a:prstGeom prst="rect">
            <a:avLst/>
          </a:prstGeom>
        </p:spPr>
      </p:pic>
      <p:pic>
        <p:nvPicPr>
          <p:cNvPr id="14" name="Рисунок 13"/>
          <p:cNvPicPr preferRelativeResize="0">
            <a:picLocks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8328" y="2283718"/>
            <a:ext cx="936000" cy="936000"/>
          </a:xfrm>
          <a:prstGeom prst="rect">
            <a:avLst/>
          </a:prstGeom>
        </p:spPr>
      </p:pic>
      <p:pic>
        <p:nvPicPr>
          <p:cNvPr id="15" name="Рисунок 14"/>
          <p:cNvPicPr preferRelativeResize="0">
            <a:picLocks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08308" y="2550438"/>
            <a:ext cx="936000" cy="936000"/>
          </a:xfrm>
          <a:prstGeom prst="rect">
            <a:avLst/>
          </a:prstGeom>
        </p:spPr>
      </p:pic>
      <p:pic>
        <p:nvPicPr>
          <p:cNvPr id="16" name="Рисунок 15"/>
          <p:cNvPicPr preferRelativeResize="0">
            <a:picLocks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64292" y="2859782"/>
            <a:ext cx="936000" cy="936000"/>
          </a:xfrm>
          <a:prstGeom prst="rect">
            <a:avLst/>
          </a:prstGeom>
        </p:spPr>
      </p:pic>
      <p:pic>
        <p:nvPicPr>
          <p:cNvPr id="17" name="Рисунок 16"/>
          <p:cNvPicPr preferRelativeResize="0">
            <a:picLocks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48268" y="3147814"/>
            <a:ext cx="936000" cy="936000"/>
          </a:xfrm>
          <a:prstGeom prst="rect">
            <a:avLst/>
          </a:prstGeom>
        </p:spPr>
      </p:pic>
      <p:pic>
        <p:nvPicPr>
          <p:cNvPr id="18" name="Рисунок 17"/>
          <p:cNvPicPr preferRelativeResize="0">
            <a:picLocks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4252" y="3457158"/>
            <a:ext cx="936000" cy="936000"/>
          </a:xfrm>
          <a:prstGeom prst="rect">
            <a:avLst/>
          </a:prstGeom>
        </p:spPr>
      </p:pic>
      <p:cxnSp>
        <p:nvCxnSpPr>
          <p:cNvPr id="21" name="Прямая со стрелкой 20"/>
          <p:cNvCxnSpPr/>
          <p:nvPr/>
        </p:nvCxnSpPr>
        <p:spPr>
          <a:xfrm>
            <a:off x="3059832" y="2499742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843808" y="2787774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645321" y="3075806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473127" y="3363838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231740" y="3651870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015716" y="3982457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>
            <a:off x="5832244" y="2355726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0800000">
            <a:off x="5616220" y="2643758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0800000">
            <a:off x="5417733" y="2931790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0800000">
            <a:off x="5245539" y="3219822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0800000">
            <a:off x="5040156" y="3507854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10800000">
            <a:off x="4824132" y="3838441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18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Прямой </a:t>
            </a:r>
            <a:r>
              <a:rPr lang="en-US" sz="36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p-n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переход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Куб 3"/>
          <p:cNvSpPr/>
          <p:nvPr/>
        </p:nvSpPr>
        <p:spPr>
          <a:xfrm>
            <a:off x="1348780" y="1779662"/>
            <a:ext cx="6372200" cy="2376264"/>
          </a:xfrm>
          <a:prstGeom prst="cub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rot="21305531">
            <a:off x="2184909" y="1635645"/>
            <a:ext cx="498855" cy="769441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1305531">
            <a:off x="6316220" y="1635645"/>
            <a:ext cx="498855" cy="769441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4237847" y="1778447"/>
            <a:ext cx="594066" cy="5940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5076056" y="1779662"/>
            <a:ext cx="594066" cy="594066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3347864" y="1778447"/>
            <a:ext cx="594066" cy="594066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4" name="Группа 13"/>
          <p:cNvGrpSpPr/>
          <p:nvPr/>
        </p:nvGrpSpPr>
        <p:grpSpPr>
          <a:xfrm>
            <a:off x="6250519" y="2723204"/>
            <a:ext cx="216024" cy="216024"/>
            <a:chOff x="2826961" y="2665462"/>
            <a:chExt cx="914400" cy="914400"/>
          </a:xfrm>
        </p:grpSpPr>
        <p:sp>
          <p:nvSpPr>
            <p:cNvPr id="15" name="Овал 1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Минус 1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>
            <a:grpSpLocks noChangeAspect="1"/>
          </p:cNvGrpSpPr>
          <p:nvPr/>
        </p:nvGrpSpPr>
        <p:grpSpPr>
          <a:xfrm>
            <a:off x="6052543" y="3447576"/>
            <a:ext cx="216000" cy="216000"/>
            <a:chOff x="1450504" y="2618606"/>
            <a:chExt cx="914400" cy="914400"/>
          </a:xfrm>
        </p:grpSpPr>
        <p:sp>
          <p:nvSpPr>
            <p:cNvPr id="18" name="Овал 1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люс 1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6021764" y="2482718"/>
            <a:ext cx="216024" cy="216024"/>
            <a:chOff x="2826961" y="2665462"/>
            <a:chExt cx="914400" cy="914400"/>
          </a:xfrm>
        </p:grpSpPr>
        <p:sp>
          <p:nvSpPr>
            <p:cNvPr id="21" name="Овал 2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Минус 2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6857913" y="3048185"/>
            <a:ext cx="216024" cy="216024"/>
            <a:chOff x="2826961" y="2665462"/>
            <a:chExt cx="914400" cy="914400"/>
          </a:xfrm>
        </p:grpSpPr>
        <p:sp>
          <p:nvSpPr>
            <p:cNvPr id="24" name="Овал 2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Минус 2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401312" y="3414001"/>
            <a:ext cx="216024" cy="216024"/>
            <a:chOff x="2826961" y="2665462"/>
            <a:chExt cx="914400" cy="914400"/>
          </a:xfrm>
        </p:grpSpPr>
        <p:sp>
          <p:nvSpPr>
            <p:cNvPr id="30" name="Овал 2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Минус 3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6395370" y="2448001"/>
            <a:ext cx="216024" cy="216024"/>
            <a:chOff x="2826961" y="2665462"/>
            <a:chExt cx="914400" cy="914400"/>
          </a:xfrm>
        </p:grpSpPr>
        <p:sp>
          <p:nvSpPr>
            <p:cNvPr id="33" name="Овал 3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Минус 3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460040" y="2838103"/>
            <a:ext cx="216024" cy="216024"/>
            <a:chOff x="2826961" y="2665462"/>
            <a:chExt cx="914400" cy="914400"/>
          </a:xfrm>
        </p:grpSpPr>
        <p:sp>
          <p:nvSpPr>
            <p:cNvPr id="36" name="Овал 3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Минус 3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6729658" y="2559064"/>
            <a:ext cx="216024" cy="216024"/>
            <a:chOff x="2826961" y="2665462"/>
            <a:chExt cx="914400" cy="914400"/>
          </a:xfrm>
        </p:grpSpPr>
        <p:sp>
          <p:nvSpPr>
            <p:cNvPr id="39" name="Овал 3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Минус 3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6012605" y="3092573"/>
            <a:ext cx="216024" cy="216024"/>
            <a:chOff x="2826961" y="2665462"/>
            <a:chExt cx="914400" cy="914400"/>
          </a:xfrm>
        </p:grpSpPr>
        <p:sp>
          <p:nvSpPr>
            <p:cNvPr id="45" name="Овал 4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Минус 4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6811678" y="3876852"/>
            <a:ext cx="216024" cy="216024"/>
            <a:chOff x="2826961" y="2665462"/>
            <a:chExt cx="914400" cy="914400"/>
          </a:xfrm>
        </p:grpSpPr>
        <p:sp>
          <p:nvSpPr>
            <p:cNvPr id="48" name="Овал 4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Минус 4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6580223" y="3681988"/>
            <a:ext cx="216024" cy="216024"/>
            <a:chOff x="2826961" y="2665462"/>
            <a:chExt cx="914400" cy="914400"/>
          </a:xfrm>
        </p:grpSpPr>
        <p:sp>
          <p:nvSpPr>
            <p:cNvPr id="51" name="Овал 5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Минус 5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5772192" y="2553122"/>
            <a:ext cx="216024" cy="216024"/>
            <a:chOff x="2826961" y="2665462"/>
            <a:chExt cx="914400" cy="914400"/>
          </a:xfrm>
        </p:grpSpPr>
        <p:sp>
          <p:nvSpPr>
            <p:cNvPr id="54" name="Овал 5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Минус 5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6524584" y="3097297"/>
            <a:ext cx="216024" cy="216024"/>
            <a:chOff x="2826961" y="2665462"/>
            <a:chExt cx="914400" cy="914400"/>
          </a:xfrm>
        </p:grpSpPr>
        <p:sp>
          <p:nvSpPr>
            <p:cNvPr id="57" name="Овал 5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Минус 5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5898206" y="3798487"/>
            <a:ext cx="216024" cy="216024"/>
            <a:chOff x="2826961" y="2665462"/>
            <a:chExt cx="914400" cy="914400"/>
          </a:xfrm>
        </p:grpSpPr>
        <p:sp>
          <p:nvSpPr>
            <p:cNvPr id="60" name="Овал 5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Минус 6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562110" y="3290848"/>
            <a:ext cx="216024" cy="216024"/>
            <a:chOff x="2826961" y="2665462"/>
            <a:chExt cx="914400" cy="914400"/>
          </a:xfrm>
        </p:grpSpPr>
        <p:sp>
          <p:nvSpPr>
            <p:cNvPr id="63" name="Овал 6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Минус 6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5" name="Группа 64"/>
          <p:cNvGrpSpPr>
            <a:grpSpLocks noChangeAspect="1"/>
          </p:cNvGrpSpPr>
          <p:nvPr/>
        </p:nvGrpSpPr>
        <p:grpSpPr>
          <a:xfrm>
            <a:off x="6800255" y="3427447"/>
            <a:ext cx="216000" cy="216000"/>
            <a:chOff x="1450504" y="2618606"/>
            <a:chExt cx="914400" cy="914400"/>
          </a:xfrm>
        </p:grpSpPr>
        <p:sp>
          <p:nvSpPr>
            <p:cNvPr id="66" name="Овал 6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Плюс 6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7" name="Группа 76"/>
          <p:cNvGrpSpPr>
            <a:grpSpLocks noChangeAspect="1"/>
          </p:cNvGrpSpPr>
          <p:nvPr/>
        </p:nvGrpSpPr>
        <p:grpSpPr>
          <a:xfrm>
            <a:off x="5788071" y="2898014"/>
            <a:ext cx="216000" cy="216000"/>
            <a:chOff x="1450504" y="2618606"/>
            <a:chExt cx="914400" cy="914400"/>
          </a:xfrm>
        </p:grpSpPr>
        <p:sp>
          <p:nvSpPr>
            <p:cNvPr id="78" name="Овал 7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Плюс 7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3" name="Группа 82"/>
          <p:cNvGrpSpPr>
            <a:grpSpLocks noChangeAspect="1"/>
          </p:cNvGrpSpPr>
          <p:nvPr/>
        </p:nvGrpSpPr>
        <p:grpSpPr>
          <a:xfrm>
            <a:off x="1589394" y="2989297"/>
            <a:ext cx="216000" cy="216000"/>
            <a:chOff x="1450504" y="2618606"/>
            <a:chExt cx="914400" cy="914400"/>
          </a:xfrm>
        </p:grpSpPr>
        <p:sp>
          <p:nvSpPr>
            <p:cNvPr id="84" name="Овал 83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Плюс 84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6" name="Группа 85"/>
          <p:cNvGrpSpPr>
            <a:grpSpLocks noChangeAspect="1"/>
          </p:cNvGrpSpPr>
          <p:nvPr/>
        </p:nvGrpSpPr>
        <p:grpSpPr>
          <a:xfrm>
            <a:off x="2204281" y="2773684"/>
            <a:ext cx="216000" cy="216000"/>
            <a:chOff x="1450504" y="2618606"/>
            <a:chExt cx="914400" cy="914400"/>
          </a:xfrm>
        </p:grpSpPr>
        <p:sp>
          <p:nvSpPr>
            <p:cNvPr id="87" name="Овал 86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люс 87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9" name="Группа 88"/>
          <p:cNvGrpSpPr>
            <a:grpSpLocks noChangeAspect="1"/>
          </p:cNvGrpSpPr>
          <p:nvPr/>
        </p:nvGrpSpPr>
        <p:grpSpPr>
          <a:xfrm>
            <a:off x="1581007" y="3284930"/>
            <a:ext cx="216000" cy="216000"/>
            <a:chOff x="1450504" y="2618606"/>
            <a:chExt cx="914400" cy="914400"/>
          </a:xfrm>
        </p:grpSpPr>
        <p:sp>
          <p:nvSpPr>
            <p:cNvPr id="90" name="Овал 89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Плюс 90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2" name="Группа 91"/>
          <p:cNvGrpSpPr>
            <a:grpSpLocks noChangeAspect="1"/>
          </p:cNvGrpSpPr>
          <p:nvPr/>
        </p:nvGrpSpPr>
        <p:grpSpPr>
          <a:xfrm>
            <a:off x="1705517" y="3627949"/>
            <a:ext cx="216000" cy="216000"/>
            <a:chOff x="1450504" y="2618606"/>
            <a:chExt cx="914400" cy="914400"/>
          </a:xfrm>
        </p:grpSpPr>
        <p:sp>
          <p:nvSpPr>
            <p:cNvPr id="93" name="Овал 9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Плюс 9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5" name="Группа 94"/>
          <p:cNvGrpSpPr>
            <a:grpSpLocks noChangeAspect="1"/>
          </p:cNvGrpSpPr>
          <p:nvPr/>
        </p:nvGrpSpPr>
        <p:grpSpPr>
          <a:xfrm>
            <a:off x="2435370" y="3256533"/>
            <a:ext cx="216000" cy="216000"/>
            <a:chOff x="1450504" y="2618606"/>
            <a:chExt cx="914400" cy="914400"/>
          </a:xfrm>
        </p:grpSpPr>
        <p:sp>
          <p:nvSpPr>
            <p:cNvPr id="96" name="Овал 9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люс 9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8" name="Группа 97"/>
          <p:cNvGrpSpPr>
            <a:grpSpLocks noChangeAspect="1"/>
          </p:cNvGrpSpPr>
          <p:nvPr/>
        </p:nvGrpSpPr>
        <p:grpSpPr>
          <a:xfrm>
            <a:off x="2152909" y="3872177"/>
            <a:ext cx="216000" cy="216000"/>
            <a:chOff x="1450504" y="2618606"/>
            <a:chExt cx="914400" cy="914400"/>
          </a:xfrm>
        </p:grpSpPr>
        <p:sp>
          <p:nvSpPr>
            <p:cNvPr id="99" name="Овал 9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Плюс 9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1" name="Группа 100"/>
          <p:cNvGrpSpPr>
            <a:grpSpLocks noChangeAspect="1"/>
          </p:cNvGrpSpPr>
          <p:nvPr/>
        </p:nvGrpSpPr>
        <p:grpSpPr>
          <a:xfrm>
            <a:off x="1994222" y="3151096"/>
            <a:ext cx="216000" cy="216000"/>
            <a:chOff x="1450504" y="2618606"/>
            <a:chExt cx="914400" cy="914400"/>
          </a:xfrm>
        </p:grpSpPr>
        <p:sp>
          <p:nvSpPr>
            <p:cNvPr id="102" name="Овал 101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Плюс 102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4" name="Группа 103"/>
          <p:cNvGrpSpPr>
            <a:grpSpLocks noChangeAspect="1"/>
          </p:cNvGrpSpPr>
          <p:nvPr/>
        </p:nvGrpSpPr>
        <p:grpSpPr>
          <a:xfrm>
            <a:off x="2918505" y="2682013"/>
            <a:ext cx="216000" cy="216000"/>
            <a:chOff x="1450504" y="2618606"/>
            <a:chExt cx="914400" cy="914400"/>
          </a:xfrm>
        </p:grpSpPr>
        <p:sp>
          <p:nvSpPr>
            <p:cNvPr id="105" name="Овал 104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люс 105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7" name="Группа 106"/>
          <p:cNvGrpSpPr>
            <a:grpSpLocks noChangeAspect="1"/>
          </p:cNvGrpSpPr>
          <p:nvPr/>
        </p:nvGrpSpPr>
        <p:grpSpPr>
          <a:xfrm>
            <a:off x="2141806" y="2457006"/>
            <a:ext cx="216000" cy="216000"/>
            <a:chOff x="1450504" y="2618606"/>
            <a:chExt cx="914400" cy="914400"/>
          </a:xfrm>
        </p:grpSpPr>
        <p:sp>
          <p:nvSpPr>
            <p:cNvPr id="108" name="Овал 10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Плюс 10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0" name="Группа 109"/>
          <p:cNvGrpSpPr>
            <a:grpSpLocks noChangeAspect="1"/>
          </p:cNvGrpSpPr>
          <p:nvPr/>
        </p:nvGrpSpPr>
        <p:grpSpPr>
          <a:xfrm>
            <a:off x="1936909" y="3845578"/>
            <a:ext cx="216000" cy="216000"/>
            <a:chOff x="1450504" y="2618606"/>
            <a:chExt cx="914400" cy="914400"/>
          </a:xfrm>
        </p:grpSpPr>
        <p:sp>
          <p:nvSpPr>
            <p:cNvPr id="111" name="Овал 110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люс 111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3" name="Группа 112"/>
          <p:cNvGrpSpPr>
            <a:grpSpLocks noChangeAspect="1"/>
          </p:cNvGrpSpPr>
          <p:nvPr/>
        </p:nvGrpSpPr>
        <p:grpSpPr>
          <a:xfrm>
            <a:off x="2662445" y="2749697"/>
            <a:ext cx="216000" cy="216000"/>
            <a:chOff x="1450504" y="2618606"/>
            <a:chExt cx="914400" cy="914400"/>
          </a:xfrm>
        </p:grpSpPr>
        <p:sp>
          <p:nvSpPr>
            <p:cNvPr id="114" name="Овал 113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Плюс 114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6" name="Группа 115"/>
          <p:cNvGrpSpPr>
            <a:grpSpLocks noChangeAspect="1"/>
          </p:cNvGrpSpPr>
          <p:nvPr/>
        </p:nvGrpSpPr>
        <p:grpSpPr>
          <a:xfrm>
            <a:off x="1467846" y="2488285"/>
            <a:ext cx="216000" cy="216000"/>
            <a:chOff x="1450504" y="2618606"/>
            <a:chExt cx="914400" cy="914400"/>
          </a:xfrm>
        </p:grpSpPr>
        <p:sp>
          <p:nvSpPr>
            <p:cNvPr id="117" name="Овал 116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Плюс 117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9" name="Группа 118"/>
          <p:cNvGrpSpPr>
            <a:grpSpLocks noChangeAspect="1"/>
          </p:cNvGrpSpPr>
          <p:nvPr/>
        </p:nvGrpSpPr>
        <p:grpSpPr>
          <a:xfrm>
            <a:off x="2648091" y="2445765"/>
            <a:ext cx="216000" cy="216000"/>
            <a:chOff x="1450504" y="2618606"/>
            <a:chExt cx="914400" cy="914400"/>
          </a:xfrm>
        </p:grpSpPr>
        <p:sp>
          <p:nvSpPr>
            <p:cNvPr id="120" name="Овал 119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Плюс 120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2" name="Группа 121"/>
          <p:cNvGrpSpPr>
            <a:grpSpLocks noChangeAspect="1"/>
          </p:cNvGrpSpPr>
          <p:nvPr/>
        </p:nvGrpSpPr>
        <p:grpSpPr>
          <a:xfrm>
            <a:off x="2224927" y="3525890"/>
            <a:ext cx="216000" cy="216000"/>
            <a:chOff x="1450504" y="2618606"/>
            <a:chExt cx="914400" cy="914400"/>
          </a:xfrm>
        </p:grpSpPr>
        <p:sp>
          <p:nvSpPr>
            <p:cNvPr id="123" name="Овал 12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Плюс 12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5" name="Группа 124"/>
          <p:cNvGrpSpPr>
            <a:grpSpLocks noChangeAspect="1"/>
          </p:cNvGrpSpPr>
          <p:nvPr/>
        </p:nvGrpSpPr>
        <p:grpSpPr>
          <a:xfrm>
            <a:off x="1799453" y="2579955"/>
            <a:ext cx="216000" cy="216000"/>
            <a:chOff x="1450504" y="2618606"/>
            <a:chExt cx="914400" cy="914400"/>
          </a:xfrm>
        </p:grpSpPr>
        <p:sp>
          <p:nvSpPr>
            <p:cNvPr id="126" name="Овал 12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Плюс 12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8" name="Группа 127"/>
          <p:cNvGrpSpPr>
            <a:grpSpLocks noChangeAspect="1"/>
          </p:cNvGrpSpPr>
          <p:nvPr/>
        </p:nvGrpSpPr>
        <p:grpSpPr>
          <a:xfrm>
            <a:off x="2731351" y="3886929"/>
            <a:ext cx="216000" cy="216000"/>
            <a:chOff x="1450504" y="2618606"/>
            <a:chExt cx="914400" cy="914400"/>
          </a:xfrm>
        </p:grpSpPr>
        <p:sp>
          <p:nvSpPr>
            <p:cNvPr id="129" name="Овал 12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люс 12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1" name="Группа 130"/>
          <p:cNvGrpSpPr>
            <a:grpSpLocks noChangeAspect="1"/>
          </p:cNvGrpSpPr>
          <p:nvPr/>
        </p:nvGrpSpPr>
        <p:grpSpPr>
          <a:xfrm>
            <a:off x="1461904" y="3876852"/>
            <a:ext cx="216000" cy="216000"/>
            <a:chOff x="1450504" y="2618606"/>
            <a:chExt cx="914400" cy="914400"/>
          </a:xfrm>
        </p:grpSpPr>
        <p:sp>
          <p:nvSpPr>
            <p:cNvPr id="132" name="Овал 131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Плюс 132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4" name="Группа 133"/>
          <p:cNvGrpSpPr/>
          <p:nvPr/>
        </p:nvGrpSpPr>
        <p:grpSpPr>
          <a:xfrm>
            <a:off x="1892151" y="3427422"/>
            <a:ext cx="216024" cy="216024"/>
            <a:chOff x="2826961" y="2665462"/>
            <a:chExt cx="914400" cy="914400"/>
          </a:xfrm>
        </p:grpSpPr>
        <p:sp>
          <p:nvSpPr>
            <p:cNvPr id="135" name="Овал 13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Минус 13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1835696" y="2859781"/>
            <a:ext cx="216024" cy="216024"/>
            <a:chOff x="2826961" y="2665462"/>
            <a:chExt cx="914400" cy="914400"/>
          </a:xfrm>
        </p:grpSpPr>
        <p:sp>
          <p:nvSpPr>
            <p:cNvPr id="138" name="Овал 13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Минус 13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0" name="Группа 139"/>
          <p:cNvGrpSpPr/>
          <p:nvPr/>
        </p:nvGrpSpPr>
        <p:grpSpPr>
          <a:xfrm>
            <a:off x="2656503" y="3507853"/>
            <a:ext cx="216024" cy="216024"/>
            <a:chOff x="2826961" y="2665462"/>
            <a:chExt cx="914400" cy="914400"/>
          </a:xfrm>
        </p:grpSpPr>
        <p:sp>
          <p:nvSpPr>
            <p:cNvPr id="141" name="Овал 14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Минус 14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3" name="Группа 142"/>
          <p:cNvGrpSpPr/>
          <p:nvPr/>
        </p:nvGrpSpPr>
        <p:grpSpPr>
          <a:xfrm>
            <a:off x="1379311" y="3525866"/>
            <a:ext cx="216024" cy="216024"/>
            <a:chOff x="2826961" y="2665462"/>
            <a:chExt cx="914400" cy="914400"/>
          </a:xfrm>
        </p:grpSpPr>
        <p:sp>
          <p:nvSpPr>
            <p:cNvPr id="144" name="Овал 14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Минус 14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2" name="Группа 181"/>
          <p:cNvGrpSpPr>
            <a:grpSpLocks noChangeAspect="1"/>
          </p:cNvGrpSpPr>
          <p:nvPr/>
        </p:nvGrpSpPr>
        <p:grpSpPr>
          <a:xfrm>
            <a:off x="2756091" y="3148533"/>
            <a:ext cx="216000" cy="216000"/>
            <a:chOff x="1450504" y="2618606"/>
            <a:chExt cx="914400" cy="914400"/>
          </a:xfrm>
        </p:grpSpPr>
        <p:sp>
          <p:nvSpPr>
            <p:cNvPr id="183" name="Овал 18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4" name="Плюс 18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6" name="Группа 185"/>
          <p:cNvGrpSpPr>
            <a:grpSpLocks noChangeAspect="1"/>
          </p:cNvGrpSpPr>
          <p:nvPr/>
        </p:nvGrpSpPr>
        <p:grpSpPr>
          <a:xfrm>
            <a:off x="3005009" y="3396246"/>
            <a:ext cx="216000" cy="216000"/>
            <a:chOff x="1450504" y="2618606"/>
            <a:chExt cx="914400" cy="914400"/>
          </a:xfrm>
        </p:grpSpPr>
        <p:sp>
          <p:nvSpPr>
            <p:cNvPr id="188" name="Овал 18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9" name="Плюс 18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0" name="Группа 189"/>
          <p:cNvGrpSpPr>
            <a:grpSpLocks noChangeAspect="1"/>
          </p:cNvGrpSpPr>
          <p:nvPr/>
        </p:nvGrpSpPr>
        <p:grpSpPr>
          <a:xfrm>
            <a:off x="3005008" y="2967793"/>
            <a:ext cx="216000" cy="216000"/>
            <a:chOff x="1450504" y="2618606"/>
            <a:chExt cx="914400" cy="914400"/>
          </a:xfrm>
        </p:grpSpPr>
        <p:sp>
          <p:nvSpPr>
            <p:cNvPr id="191" name="Овал 190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Плюс 191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3" name="Группа 192"/>
          <p:cNvGrpSpPr/>
          <p:nvPr/>
        </p:nvGrpSpPr>
        <p:grpSpPr>
          <a:xfrm>
            <a:off x="5346086" y="3761160"/>
            <a:ext cx="216024" cy="216024"/>
            <a:chOff x="2826961" y="2665462"/>
            <a:chExt cx="914400" cy="914400"/>
          </a:xfrm>
        </p:grpSpPr>
        <p:sp>
          <p:nvSpPr>
            <p:cNvPr id="194" name="Овал 19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Минус 19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6" name="Группа 195"/>
          <p:cNvGrpSpPr/>
          <p:nvPr/>
        </p:nvGrpSpPr>
        <p:grpSpPr>
          <a:xfrm>
            <a:off x="5265077" y="3119968"/>
            <a:ext cx="216024" cy="216024"/>
            <a:chOff x="2826961" y="2665462"/>
            <a:chExt cx="914400" cy="914400"/>
          </a:xfrm>
        </p:grpSpPr>
        <p:sp>
          <p:nvSpPr>
            <p:cNvPr id="197" name="Овал 19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8" name="Минус 19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9" name="Группа 198"/>
          <p:cNvGrpSpPr/>
          <p:nvPr/>
        </p:nvGrpSpPr>
        <p:grpSpPr>
          <a:xfrm>
            <a:off x="5340144" y="2571070"/>
            <a:ext cx="216024" cy="216024"/>
            <a:chOff x="2826961" y="2665462"/>
            <a:chExt cx="914400" cy="914400"/>
          </a:xfrm>
        </p:grpSpPr>
        <p:sp>
          <p:nvSpPr>
            <p:cNvPr id="200" name="Овал 19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1" name="Минус 20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2" name="Группа 201"/>
          <p:cNvGrpSpPr/>
          <p:nvPr/>
        </p:nvGrpSpPr>
        <p:grpSpPr>
          <a:xfrm>
            <a:off x="5664180" y="3730634"/>
            <a:ext cx="216024" cy="216024"/>
            <a:chOff x="2826961" y="2665462"/>
            <a:chExt cx="914400" cy="914400"/>
          </a:xfrm>
        </p:grpSpPr>
        <p:sp>
          <p:nvSpPr>
            <p:cNvPr id="203" name="Овал 20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4" name="Минус 20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5" name="Группа 204"/>
          <p:cNvGrpSpPr/>
          <p:nvPr/>
        </p:nvGrpSpPr>
        <p:grpSpPr>
          <a:xfrm>
            <a:off x="5803293" y="3480393"/>
            <a:ext cx="216024" cy="216024"/>
            <a:chOff x="2826961" y="2665462"/>
            <a:chExt cx="914400" cy="914400"/>
          </a:xfrm>
        </p:grpSpPr>
        <p:sp>
          <p:nvSpPr>
            <p:cNvPr id="206" name="Овал 20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Минус 20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8" name="Группа 207"/>
          <p:cNvGrpSpPr>
            <a:grpSpLocks noChangeAspect="1"/>
          </p:cNvGrpSpPr>
          <p:nvPr/>
        </p:nvGrpSpPr>
        <p:grpSpPr>
          <a:xfrm>
            <a:off x="5797375" y="3183793"/>
            <a:ext cx="216000" cy="216000"/>
            <a:chOff x="1450504" y="2618606"/>
            <a:chExt cx="914400" cy="914400"/>
          </a:xfrm>
        </p:grpSpPr>
        <p:sp>
          <p:nvSpPr>
            <p:cNvPr id="209" name="Овал 20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Плюс 20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1" name="Группа 210"/>
          <p:cNvGrpSpPr/>
          <p:nvPr/>
        </p:nvGrpSpPr>
        <p:grpSpPr>
          <a:xfrm>
            <a:off x="6308560" y="3140124"/>
            <a:ext cx="216024" cy="216024"/>
            <a:chOff x="2826961" y="2665462"/>
            <a:chExt cx="914400" cy="914400"/>
          </a:xfrm>
        </p:grpSpPr>
        <p:sp>
          <p:nvSpPr>
            <p:cNvPr id="212" name="Овал 21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3" name="Минус 21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6509324" y="2736033"/>
            <a:ext cx="216024" cy="216024"/>
            <a:chOff x="2826961" y="2665462"/>
            <a:chExt cx="914400" cy="914400"/>
          </a:xfrm>
        </p:grpSpPr>
        <p:sp>
          <p:nvSpPr>
            <p:cNvPr id="215" name="Овал 21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6" name="Минус 21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7" name="Группа 216"/>
          <p:cNvGrpSpPr/>
          <p:nvPr/>
        </p:nvGrpSpPr>
        <p:grpSpPr>
          <a:xfrm>
            <a:off x="6794289" y="2832161"/>
            <a:ext cx="216024" cy="216024"/>
            <a:chOff x="2826961" y="2665462"/>
            <a:chExt cx="914400" cy="914400"/>
          </a:xfrm>
        </p:grpSpPr>
        <p:sp>
          <p:nvSpPr>
            <p:cNvPr id="218" name="Овал 21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9" name="Минус 21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0" name="Группа 219"/>
          <p:cNvGrpSpPr/>
          <p:nvPr/>
        </p:nvGrpSpPr>
        <p:grpSpPr>
          <a:xfrm>
            <a:off x="6039682" y="2844045"/>
            <a:ext cx="216024" cy="216024"/>
            <a:chOff x="2826961" y="2665462"/>
            <a:chExt cx="914400" cy="914400"/>
          </a:xfrm>
        </p:grpSpPr>
        <p:sp>
          <p:nvSpPr>
            <p:cNvPr id="221" name="Овал 22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Минус 22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3" name="Группа 222"/>
          <p:cNvGrpSpPr/>
          <p:nvPr/>
        </p:nvGrpSpPr>
        <p:grpSpPr>
          <a:xfrm>
            <a:off x="5163007" y="2844045"/>
            <a:ext cx="216024" cy="216024"/>
            <a:chOff x="2826961" y="2665462"/>
            <a:chExt cx="914400" cy="914400"/>
          </a:xfrm>
        </p:grpSpPr>
        <p:sp>
          <p:nvSpPr>
            <p:cNvPr id="224" name="Овал 22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Минус 22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6" name="Группа 225"/>
          <p:cNvGrpSpPr/>
          <p:nvPr/>
        </p:nvGrpSpPr>
        <p:grpSpPr>
          <a:xfrm>
            <a:off x="5124120" y="3474367"/>
            <a:ext cx="216024" cy="216024"/>
            <a:chOff x="2826961" y="2665462"/>
            <a:chExt cx="914400" cy="914400"/>
          </a:xfrm>
        </p:grpSpPr>
        <p:sp>
          <p:nvSpPr>
            <p:cNvPr id="227" name="Овал 22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8" name="Минус 22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9" name="Группа 228"/>
          <p:cNvGrpSpPr/>
          <p:nvPr/>
        </p:nvGrpSpPr>
        <p:grpSpPr>
          <a:xfrm>
            <a:off x="5379031" y="3494520"/>
            <a:ext cx="216024" cy="216024"/>
            <a:chOff x="2826961" y="2665462"/>
            <a:chExt cx="914400" cy="914400"/>
          </a:xfrm>
        </p:grpSpPr>
        <p:sp>
          <p:nvSpPr>
            <p:cNvPr id="230" name="Овал 22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Минус 23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5" name="Группа 234"/>
          <p:cNvGrpSpPr/>
          <p:nvPr/>
        </p:nvGrpSpPr>
        <p:grpSpPr>
          <a:xfrm>
            <a:off x="6299242" y="3758578"/>
            <a:ext cx="216024" cy="216024"/>
            <a:chOff x="2826961" y="2665462"/>
            <a:chExt cx="914400" cy="914400"/>
          </a:xfrm>
        </p:grpSpPr>
        <p:sp>
          <p:nvSpPr>
            <p:cNvPr id="236" name="Овал 23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Минус 23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1" name="Группа 240"/>
          <p:cNvGrpSpPr>
            <a:grpSpLocks noChangeAspect="1"/>
          </p:cNvGrpSpPr>
          <p:nvPr/>
        </p:nvGrpSpPr>
        <p:grpSpPr>
          <a:xfrm>
            <a:off x="2966149" y="3663498"/>
            <a:ext cx="216000" cy="216000"/>
            <a:chOff x="1450504" y="2618606"/>
            <a:chExt cx="914400" cy="914400"/>
          </a:xfrm>
        </p:grpSpPr>
        <p:sp>
          <p:nvSpPr>
            <p:cNvPr id="242" name="Овал 241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3" name="Плюс 242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4" name="Группа 243"/>
          <p:cNvGrpSpPr>
            <a:grpSpLocks noChangeAspect="1"/>
          </p:cNvGrpSpPr>
          <p:nvPr/>
        </p:nvGrpSpPr>
        <p:grpSpPr>
          <a:xfrm>
            <a:off x="2413367" y="2538874"/>
            <a:ext cx="216000" cy="216000"/>
            <a:chOff x="1450504" y="2618606"/>
            <a:chExt cx="914400" cy="914400"/>
          </a:xfrm>
        </p:grpSpPr>
        <p:sp>
          <p:nvSpPr>
            <p:cNvPr id="245" name="Овал 244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6" name="Плюс 245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7" name="Группа 246"/>
          <p:cNvGrpSpPr>
            <a:grpSpLocks noChangeAspect="1"/>
          </p:cNvGrpSpPr>
          <p:nvPr/>
        </p:nvGrpSpPr>
        <p:grpSpPr>
          <a:xfrm>
            <a:off x="2472136" y="2974464"/>
            <a:ext cx="216000" cy="216000"/>
            <a:chOff x="1450504" y="2618606"/>
            <a:chExt cx="914400" cy="914400"/>
          </a:xfrm>
        </p:grpSpPr>
        <p:sp>
          <p:nvSpPr>
            <p:cNvPr id="248" name="Овал 24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9" name="Плюс 24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0" name="Группа 249"/>
          <p:cNvGrpSpPr>
            <a:grpSpLocks noChangeAspect="1"/>
          </p:cNvGrpSpPr>
          <p:nvPr/>
        </p:nvGrpSpPr>
        <p:grpSpPr>
          <a:xfrm>
            <a:off x="2204422" y="3103239"/>
            <a:ext cx="216000" cy="216000"/>
            <a:chOff x="1450504" y="2618606"/>
            <a:chExt cx="914400" cy="914400"/>
          </a:xfrm>
        </p:grpSpPr>
        <p:sp>
          <p:nvSpPr>
            <p:cNvPr id="251" name="Овал 250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Плюс 251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3" name="Группа 252"/>
          <p:cNvGrpSpPr>
            <a:grpSpLocks noChangeAspect="1"/>
          </p:cNvGrpSpPr>
          <p:nvPr/>
        </p:nvGrpSpPr>
        <p:grpSpPr>
          <a:xfrm>
            <a:off x="2438622" y="3730007"/>
            <a:ext cx="216000" cy="216000"/>
            <a:chOff x="1450504" y="2618606"/>
            <a:chExt cx="914400" cy="914400"/>
          </a:xfrm>
        </p:grpSpPr>
        <p:sp>
          <p:nvSpPr>
            <p:cNvPr id="254" name="Овал 253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Плюс 254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6" name="Группа 255"/>
          <p:cNvGrpSpPr>
            <a:grpSpLocks noChangeAspect="1"/>
          </p:cNvGrpSpPr>
          <p:nvPr/>
        </p:nvGrpSpPr>
        <p:grpSpPr>
          <a:xfrm>
            <a:off x="1385253" y="2789375"/>
            <a:ext cx="216000" cy="216000"/>
            <a:chOff x="1450504" y="2618606"/>
            <a:chExt cx="914400" cy="914400"/>
          </a:xfrm>
        </p:grpSpPr>
        <p:sp>
          <p:nvSpPr>
            <p:cNvPr id="257" name="Овал 256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8" name="Плюс 257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9" name="Группа 258"/>
          <p:cNvGrpSpPr>
            <a:grpSpLocks noChangeAspect="1"/>
          </p:cNvGrpSpPr>
          <p:nvPr/>
        </p:nvGrpSpPr>
        <p:grpSpPr>
          <a:xfrm>
            <a:off x="1391194" y="3180246"/>
            <a:ext cx="216000" cy="216000"/>
            <a:chOff x="1450504" y="2618606"/>
            <a:chExt cx="914400" cy="914400"/>
          </a:xfrm>
        </p:grpSpPr>
        <p:sp>
          <p:nvSpPr>
            <p:cNvPr id="260" name="Овал 259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1" name="Плюс 260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люс 2"/>
          <p:cNvSpPr/>
          <p:nvPr/>
        </p:nvSpPr>
        <p:spPr>
          <a:xfrm>
            <a:off x="281286" y="2640342"/>
            <a:ext cx="914400" cy="914400"/>
          </a:xfrm>
          <a:prstGeom prst="mathPlu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7740352" y="2558133"/>
            <a:ext cx="914400" cy="914400"/>
          </a:xfrm>
          <a:prstGeom prst="mathMinu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2" name="Группа 231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33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4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4613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4" dur="15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08642E-6 L 0.21563 -0.00834 " pathEditMode="relative" rAng="0" ptsTypes="AA">
                                      <p:cBhvr>
                                        <p:cTn id="16" dur="1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-43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8" dur="1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6 L 0.18368 -0.00618 " pathEditMode="relative" rAng="0" ptsTypes="AA">
                                      <p:cBhvr>
                                        <p:cTn id="20" dur="15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4" y="-30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2" dur="15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4" dur="1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15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8" dur="15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0.19878 -0.00247 " pathEditMode="relative" rAng="0" ptsTypes="AA">
                                      <p:cBhvr>
                                        <p:cTn id="30" dur="15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1" y="-1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2" dur="15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4" dur="15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6" dur="15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8" dur="15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0" dur="15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2" dur="15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93827E-6 L 0.21302 -0.00061 " pathEditMode="relative" rAng="0" ptsTypes="AA">
                                      <p:cBhvr>
                                        <p:cTn id="44" dur="15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42" y="-3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6" dur="1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8" dur="15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0" dur="15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2" dur="15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58025E-6 L 0.21111 0.00092 " pathEditMode="relative" rAng="0" ptsTypes="AA">
                                      <p:cBhvr>
                                        <p:cTn id="54" dur="15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56" y="3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09877E-6 L 0.2007 -0.00463 " pathEditMode="relative" rAng="0" ptsTypes="AA">
                                      <p:cBhvr>
                                        <p:cTn id="56" dur="15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5" y="-24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8" dur="15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19753E-6 L 0.21563 -0.00216 " pathEditMode="relative" rAng="0" ptsTypes="AA">
                                      <p:cBhvr>
                                        <p:cTn id="60" dur="15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-12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2" dur="15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4" dur="15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6" dur="15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8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0" dur="1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2" dur="1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4" dur="1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6" dur="1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8" dur="1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0" dur="1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2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08642E-6 L -0.21736 -3.08642E-6 " pathEditMode="relative" rAng="0" ptsTypes="AA">
                                      <p:cBhvr>
                                        <p:cTn id="84" dur="1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68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6" dur="1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8" dur="1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0" dur="1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2" dur="1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4" dur="1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22222E-6 L -0.22257 -2.22222E-6 " pathEditMode="relative" rAng="0" ptsTypes="AA">
                                      <p:cBhvr>
                                        <p:cTn id="96" dur="15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28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8" dur="15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19753E-6 L -0.22968 4.19753E-6 " pathEditMode="relative" rAng="0" ptsTypes="AA">
                                      <p:cBhvr>
                                        <p:cTn id="100" dur="15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93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6.17284E-7 L -0.21788 6.17284E-7 " pathEditMode="relative" rAng="0" ptsTypes="AA">
                                      <p:cBhvr>
                                        <p:cTn id="102" dur="15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3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59259E-6 L -0.19375 -2.59259E-6 " pathEditMode="relative" rAng="0" ptsTypes="AA">
                                      <p:cBhvr>
                                        <p:cTn id="104" dur="15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87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6" dur="15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8" dur="15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10" dur="15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83951E-6 L -0.21962 2.83951E-6 " pathEditMode="relative" rAng="0" ptsTypes="AA">
                                      <p:cBhvr>
                                        <p:cTn id="112" dur="15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90" y="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14" dur="15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16" dur="15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18" dur="15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20" dur="15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Обратный </a:t>
            </a:r>
            <a:r>
              <a:rPr lang="en-US" sz="36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p-n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переход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Куб 3"/>
          <p:cNvSpPr/>
          <p:nvPr/>
        </p:nvSpPr>
        <p:spPr>
          <a:xfrm>
            <a:off x="1348780" y="1779662"/>
            <a:ext cx="6372200" cy="2376264"/>
          </a:xfrm>
          <a:prstGeom prst="cub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rot="21305531">
            <a:off x="2184909" y="1635645"/>
            <a:ext cx="498855" cy="769441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1305531">
            <a:off x="6316220" y="1635645"/>
            <a:ext cx="498855" cy="769441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4237847" y="1778447"/>
            <a:ext cx="594066" cy="5940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5076056" y="1779662"/>
            <a:ext cx="594066" cy="594066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3347864" y="1778447"/>
            <a:ext cx="594066" cy="594066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4" name="Группа 13"/>
          <p:cNvGrpSpPr/>
          <p:nvPr/>
        </p:nvGrpSpPr>
        <p:grpSpPr>
          <a:xfrm>
            <a:off x="6250519" y="2723204"/>
            <a:ext cx="216024" cy="216024"/>
            <a:chOff x="2826961" y="2665462"/>
            <a:chExt cx="914400" cy="914400"/>
          </a:xfrm>
        </p:grpSpPr>
        <p:sp>
          <p:nvSpPr>
            <p:cNvPr id="15" name="Овал 1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Минус 1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>
            <a:grpSpLocks noChangeAspect="1"/>
          </p:cNvGrpSpPr>
          <p:nvPr/>
        </p:nvGrpSpPr>
        <p:grpSpPr>
          <a:xfrm>
            <a:off x="6052543" y="3447576"/>
            <a:ext cx="216000" cy="216000"/>
            <a:chOff x="1450504" y="2618606"/>
            <a:chExt cx="914400" cy="914400"/>
          </a:xfrm>
        </p:grpSpPr>
        <p:sp>
          <p:nvSpPr>
            <p:cNvPr id="18" name="Овал 1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люс 1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6021764" y="2482718"/>
            <a:ext cx="216024" cy="216024"/>
            <a:chOff x="2826961" y="2665462"/>
            <a:chExt cx="914400" cy="914400"/>
          </a:xfrm>
        </p:grpSpPr>
        <p:sp>
          <p:nvSpPr>
            <p:cNvPr id="21" name="Овал 2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Минус 2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6857913" y="3048185"/>
            <a:ext cx="216024" cy="216024"/>
            <a:chOff x="2826961" y="2665462"/>
            <a:chExt cx="914400" cy="914400"/>
          </a:xfrm>
        </p:grpSpPr>
        <p:sp>
          <p:nvSpPr>
            <p:cNvPr id="24" name="Овал 2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Минус 2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401312" y="3414001"/>
            <a:ext cx="216024" cy="216024"/>
            <a:chOff x="2826961" y="2665462"/>
            <a:chExt cx="914400" cy="914400"/>
          </a:xfrm>
        </p:grpSpPr>
        <p:sp>
          <p:nvSpPr>
            <p:cNvPr id="30" name="Овал 2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Минус 3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6395370" y="2448001"/>
            <a:ext cx="216024" cy="216024"/>
            <a:chOff x="2826961" y="2665462"/>
            <a:chExt cx="914400" cy="914400"/>
          </a:xfrm>
        </p:grpSpPr>
        <p:sp>
          <p:nvSpPr>
            <p:cNvPr id="33" name="Овал 3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Минус 3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460040" y="2838103"/>
            <a:ext cx="216024" cy="216024"/>
            <a:chOff x="2826961" y="2665462"/>
            <a:chExt cx="914400" cy="914400"/>
          </a:xfrm>
        </p:grpSpPr>
        <p:sp>
          <p:nvSpPr>
            <p:cNvPr id="36" name="Овал 3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Минус 3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6729658" y="2559064"/>
            <a:ext cx="216024" cy="216024"/>
            <a:chOff x="2826961" y="2665462"/>
            <a:chExt cx="914400" cy="914400"/>
          </a:xfrm>
        </p:grpSpPr>
        <p:sp>
          <p:nvSpPr>
            <p:cNvPr id="39" name="Овал 3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Минус 3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6012605" y="3092573"/>
            <a:ext cx="216024" cy="216024"/>
            <a:chOff x="2826961" y="2665462"/>
            <a:chExt cx="914400" cy="914400"/>
          </a:xfrm>
        </p:grpSpPr>
        <p:sp>
          <p:nvSpPr>
            <p:cNvPr id="45" name="Овал 4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Минус 4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6811678" y="3876852"/>
            <a:ext cx="216024" cy="216024"/>
            <a:chOff x="2826961" y="2665462"/>
            <a:chExt cx="914400" cy="914400"/>
          </a:xfrm>
        </p:grpSpPr>
        <p:sp>
          <p:nvSpPr>
            <p:cNvPr id="48" name="Овал 4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Минус 4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6580223" y="3681988"/>
            <a:ext cx="216024" cy="216024"/>
            <a:chOff x="2826961" y="2665462"/>
            <a:chExt cx="914400" cy="914400"/>
          </a:xfrm>
        </p:grpSpPr>
        <p:sp>
          <p:nvSpPr>
            <p:cNvPr id="51" name="Овал 5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Минус 5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5772192" y="2553122"/>
            <a:ext cx="216024" cy="216024"/>
            <a:chOff x="2826961" y="2665462"/>
            <a:chExt cx="914400" cy="914400"/>
          </a:xfrm>
        </p:grpSpPr>
        <p:sp>
          <p:nvSpPr>
            <p:cNvPr id="54" name="Овал 5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Минус 5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6524584" y="3097297"/>
            <a:ext cx="216024" cy="216024"/>
            <a:chOff x="2826961" y="2665462"/>
            <a:chExt cx="914400" cy="914400"/>
          </a:xfrm>
        </p:grpSpPr>
        <p:sp>
          <p:nvSpPr>
            <p:cNvPr id="57" name="Овал 5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Минус 5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5898206" y="3798487"/>
            <a:ext cx="216024" cy="216024"/>
            <a:chOff x="2826961" y="2665462"/>
            <a:chExt cx="914400" cy="914400"/>
          </a:xfrm>
        </p:grpSpPr>
        <p:sp>
          <p:nvSpPr>
            <p:cNvPr id="60" name="Овал 5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Минус 6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562110" y="3290848"/>
            <a:ext cx="216024" cy="216024"/>
            <a:chOff x="2826961" y="2665462"/>
            <a:chExt cx="914400" cy="914400"/>
          </a:xfrm>
        </p:grpSpPr>
        <p:sp>
          <p:nvSpPr>
            <p:cNvPr id="63" name="Овал 6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Минус 6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5" name="Группа 64"/>
          <p:cNvGrpSpPr>
            <a:grpSpLocks noChangeAspect="1"/>
          </p:cNvGrpSpPr>
          <p:nvPr/>
        </p:nvGrpSpPr>
        <p:grpSpPr>
          <a:xfrm>
            <a:off x="6800255" y="3427447"/>
            <a:ext cx="216000" cy="216000"/>
            <a:chOff x="1450504" y="2618606"/>
            <a:chExt cx="914400" cy="914400"/>
          </a:xfrm>
        </p:grpSpPr>
        <p:sp>
          <p:nvSpPr>
            <p:cNvPr id="66" name="Овал 6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Плюс 6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7" name="Группа 76"/>
          <p:cNvGrpSpPr>
            <a:grpSpLocks noChangeAspect="1"/>
          </p:cNvGrpSpPr>
          <p:nvPr/>
        </p:nvGrpSpPr>
        <p:grpSpPr>
          <a:xfrm>
            <a:off x="5788071" y="2898014"/>
            <a:ext cx="216000" cy="216000"/>
            <a:chOff x="1450504" y="2618606"/>
            <a:chExt cx="914400" cy="914400"/>
          </a:xfrm>
        </p:grpSpPr>
        <p:sp>
          <p:nvSpPr>
            <p:cNvPr id="78" name="Овал 7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Плюс 7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3" name="Группа 82"/>
          <p:cNvGrpSpPr>
            <a:grpSpLocks noChangeAspect="1"/>
          </p:cNvGrpSpPr>
          <p:nvPr/>
        </p:nvGrpSpPr>
        <p:grpSpPr>
          <a:xfrm>
            <a:off x="1589394" y="2989297"/>
            <a:ext cx="216000" cy="216000"/>
            <a:chOff x="1450504" y="2618606"/>
            <a:chExt cx="914400" cy="914400"/>
          </a:xfrm>
        </p:grpSpPr>
        <p:sp>
          <p:nvSpPr>
            <p:cNvPr id="84" name="Овал 83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Плюс 84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6" name="Группа 85"/>
          <p:cNvGrpSpPr>
            <a:grpSpLocks noChangeAspect="1"/>
          </p:cNvGrpSpPr>
          <p:nvPr/>
        </p:nvGrpSpPr>
        <p:grpSpPr>
          <a:xfrm>
            <a:off x="2204281" y="2773684"/>
            <a:ext cx="216000" cy="216000"/>
            <a:chOff x="1450504" y="2618606"/>
            <a:chExt cx="914400" cy="914400"/>
          </a:xfrm>
        </p:grpSpPr>
        <p:sp>
          <p:nvSpPr>
            <p:cNvPr id="87" name="Овал 86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люс 87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9" name="Группа 88"/>
          <p:cNvGrpSpPr>
            <a:grpSpLocks noChangeAspect="1"/>
          </p:cNvGrpSpPr>
          <p:nvPr/>
        </p:nvGrpSpPr>
        <p:grpSpPr>
          <a:xfrm>
            <a:off x="1581007" y="3284930"/>
            <a:ext cx="216000" cy="216000"/>
            <a:chOff x="1450504" y="2618606"/>
            <a:chExt cx="914400" cy="914400"/>
          </a:xfrm>
        </p:grpSpPr>
        <p:sp>
          <p:nvSpPr>
            <p:cNvPr id="90" name="Овал 89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Плюс 90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2" name="Группа 91"/>
          <p:cNvGrpSpPr>
            <a:grpSpLocks noChangeAspect="1"/>
          </p:cNvGrpSpPr>
          <p:nvPr/>
        </p:nvGrpSpPr>
        <p:grpSpPr>
          <a:xfrm>
            <a:off x="1705517" y="3627949"/>
            <a:ext cx="216000" cy="216000"/>
            <a:chOff x="1450504" y="2618606"/>
            <a:chExt cx="914400" cy="914400"/>
          </a:xfrm>
        </p:grpSpPr>
        <p:sp>
          <p:nvSpPr>
            <p:cNvPr id="93" name="Овал 9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Плюс 9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5" name="Группа 94"/>
          <p:cNvGrpSpPr>
            <a:grpSpLocks noChangeAspect="1"/>
          </p:cNvGrpSpPr>
          <p:nvPr/>
        </p:nvGrpSpPr>
        <p:grpSpPr>
          <a:xfrm>
            <a:off x="2435370" y="3256533"/>
            <a:ext cx="216000" cy="216000"/>
            <a:chOff x="1450504" y="2618606"/>
            <a:chExt cx="914400" cy="914400"/>
          </a:xfrm>
        </p:grpSpPr>
        <p:sp>
          <p:nvSpPr>
            <p:cNvPr id="96" name="Овал 9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люс 9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8" name="Группа 97"/>
          <p:cNvGrpSpPr>
            <a:grpSpLocks noChangeAspect="1"/>
          </p:cNvGrpSpPr>
          <p:nvPr/>
        </p:nvGrpSpPr>
        <p:grpSpPr>
          <a:xfrm>
            <a:off x="2152909" y="3872177"/>
            <a:ext cx="216000" cy="216000"/>
            <a:chOff x="1450504" y="2618606"/>
            <a:chExt cx="914400" cy="914400"/>
          </a:xfrm>
        </p:grpSpPr>
        <p:sp>
          <p:nvSpPr>
            <p:cNvPr id="99" name="Овал 9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Плюс 9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1" name="Группа 100"/>
          <p:cNvGrpSpPr>
            <a:grpSpLocks noChangeAspect="1"/>
          </p:cNvGrpSpPr>
          <p:nvPr/>
        </p:nvGrpSpPr>
        <p:grpSpPr>
          <a:xfrm>
            <a:off x="1994222" y="3151096"/>
            <a:ext cx="216000" cy="216000"/>
            <a:chOff x="1450504" y="2618606"/>
            <a:chExt cx="914400" cy="914400"/>
          </a:xfrm>
        </p:grpSpPr>
        <p:sp>
          <p:nvSpPr>
            <p:cNvPr id="102" name="Овал 101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Плюс 102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4" name="Группа 103"/>
          <p:cNvGrpSpPr>
            <a:grpSpLocks noChangeAspect="1"/>
          </p:cNvGrpSpPr>
          <p:nvPr/>
        </p:nvGrpSpPr>
        <p:grpSpPr>
          <a:xfrm>
            <a:off x="2918505" y="2682013"/>
            <a:ext cx="216000" cy="216000"/>
            <a:chOff x="1450504" y="2618606"/>
            <a:chExt cx="914400" cy="914400"/>
          </a:xfrm>
        </p:grpSpPr>
        <p:sp>
          <p:nvSpPr>
            <p:cNvPr id="105" name="Овал 104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люс 105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7" name="Группа 106"/>
          <p:cNvGrpSpPr>
            <a:grpSpLocks noChangeAspect="1"/>
          </p:cNvGrpSpPr>
          <p:nvPr/>
        </p:nvGrpSpPr>
        <p:grpSpPr>
          <a:xfrm>
            <a:off x="2141806" y="2457006"/>
            <a:ext cx="216000" cy="216000"/>
            <a:chOff x="1450504" y="2618606"/>
            <a:chExt cx="914400" cy="914400"/>
          </a:xfrm>
        </p:grpSpPr>
        <p:sp>
          <p:nvSpPr>
            <p:cNvPr id="108" name="Овал 10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Плюс 10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0" name="Группа 109"/>
          <p:cNvGrpSpPr>
            <a:grpSpLocks noChangeAspect="1"/>
          </p:cNvGrpSpPr>
          <p:nvPr/>
        </p:nvGrpSpPr>
        <p:grpSpPr>
          <a:xfrm>
            <a:off x="1936909" y="3845578"/>
            <a:ext cx="216000" cy="216000"/>
            <a:chOff x="1450504" y="2618606"/>
            <a:chExt cx="914400" cy="914400"/>
          </a:xfrm>
        </p:grpSpPr>
        <p:sp>
          <p:nvSpPr>
            <p:cNvPr id="111" name="Овал 110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люс 111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3" name="Группа 112"/>
          <p:cNvGrpSpPr>
            <a:grpSpLocks noChangeAspect="1"/>
          </p:cNvGrpSpPr>
          <p:nvPr/>
        </p:nvGrpSpPr>
        <p:grpSpPr>
          <a:xfrm>
            <a:off x="2662445" y="2749697"/>
            <a:ext cx="216000" cy="216000"/>
            <a:chOff x="1450504" y="2618606"/>
            <a:chExt cx="914400" cy="914400"/>
          </a:xfrm>
        </p:grpSpPr>
        <p:sp>
          <p:nvSpPr>
            <p:cNvPr id="114" name="Овал 113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Плюс 114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6" name="Группа 115"/>
          <p:cNvGrpSpPr>
            <a:grpSpLocks noChangeAspect="1"/>
          </p:cNvGrpSpPr>
          <p:nvPr/>
        </p:nvGrpSpPr>
        <p:grpSpPr>
          <a:xfrm>
            <a:off x="1467846" y="2488285"/>
            <a:ext cx="216000" cy="216000"/>
            <a:chOff x="1450504" y="2618606"/>
            <a:chExt cx="914400" cy="914400"/>
          </a:xfrm>
        </p:grpSpPr>
        <p:sp>
          <p:nvSpPr>
            <p:cNvPr id="117" name="Овал 116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Плюс 117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9" name="Группа 118"/>
          <p:cNvGrpSpPr>
            <a:grpSpLocks noChangeAspect="1"/>
          </p:cNvGrpSpPr>
          <p:nvPr/>
        </p:nvGrpSpPr>
        <p:grpSpPr>
          <a:xfrm>
            <a:off x="2648091" y="2445765"/>
            <a:ext cx="216000" cy="216000"/>
            <a:chOff x="1450504" y="2618606"/>
            <a:chExt cx="914400" cy="914400"/>
          </a:xfrm>
        </p:grpSpPr>
        <p:sp>
          <p:nvSpPr>
            <p:cNvPr id="120" name="Овал 119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Плюс 120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2" name="Группа 121"/>
          <p:cNvGrpSpPr>
            <a:grpSpLocks noChangeAspect="1"/>
          </p:cNvGrpSpPr>
          <p:nvPr/>
        </p:nvGrpSpPr>
        <p:grpSpPr>
          <a:xfrm>
            <a:off x="2224927" y="3525890"/>
            <a:ext cx="216000" cy="216000"/>
            <a:chOff x="1450504" y="2618606"/>
            <a:chExt cx="914400" cy="914400"/>
          </a:xfrm>
        </p:grpSpPr>
        <p:sp>
          <p:nvSpPr>
            <p:cNvPr id="123" name="Овал 12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Плюс 12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5" name="Группа 124"/>
          <p:cNvGrpSpPr>
            <a:grpSpLocks noChangeAspect="1"/>
          </p:cNvGrpSpPr>
          <p:nvPr/>
        </p:nvGrpSpPr>
        <p:grpSpPr>
          <a:xfrm>
            <a:off x="1799453" y="2579955"/>
            <a:ext cx="216000" cy="216000"/>
            <a:chOff x="1450504" y="2618606"/>
            <a:chExt cx="914400" cy="914400"/>
          </a:xfrm>
        </p:grpSpPr>
        <p:sp>
          <p:nvSpPr>
            <p:cNvPr id="126" name="Овал 12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Плюс 12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8" name="Группа 127"/>
          <p:cNvGrpSpPr>
            <a:grpSpLocks noChangeAspect="1"/>
          </p:cNvGrpSpPr>
          <p:nvPr/>
        </p:nvGrpSpPr>
        <p:grpSpPr>
          <a:xfrm>
            <a:off x="2731351" y="3886929"/>
            <a:ext cx="216000" cy="216000"/>
            <a:chOff x="1450504" y="2618606"/>
            <a:chExt cx="914400" cy="914400"/>
          </a:xfrm>
        </p:grpSpPr>
        <p:sp>
          <p:nvSpPr>
            <p:cNvPr id="129" name="Овал 12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люс 12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1" name="Группа 130"/>
          <p:cNvGrpSpPr>
            <a:grpSpLocks noChangeAspect="1"/>
          </p:cNvGrpSpPr>
          <p:nvPr/>
        </p:nvGrpSpPr>
        <p:grpSpPr>
          <a:xfrm>
            <a:off x="1461904" y="3876852"/>
            <a:ext cx="216000" cy="216000"/>
            <a:chOff x="1450504" y="2618606"/>
            <a:chExt cx="914400" cy="914400"/>
          </a:xfrm>
        </p:grpSpPr>
        <p:sp>
          <p:nvSpPr>
            <p:cNvPr id="132" name="Овал 131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Плюс 132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4" name="Группа 133"/>
          <p:cNvGrpSpPr/>
          <p:nvPr/>
        </p:nvGrpSpPr>
        <p:grpSpPr>
          <a:xfrm>
            <a:off x="1892151" y="3427422"/>
            <a:ext cx="216024" cy="216024"/>
            <a:chOff x="2826961" y="2665462"/>
            <a:chExt cx="914400" cy="914400"/>
          </a:xfrm>
        </p:grpSpPr>
        <p:sp>
          <p:nvSpPr>
            <p:cNvPr id="135" name="Овал 13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Минус 13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1835696" y="2859781"/>
            <a:ext cx="216024" cy="216024"/>
            <a:chOff x="2826961" y="2665462"/>
            <a:chExt cx="914400" cy="914400"/>
          </a:xfrm>
        </p:grpSpPr>
        <p:sp>
          <p:nvSpPr>
            <p:cNvPr id="138" name="Овал 13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Минус 13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0" name="Группа 139"/>
          <p:cNvGrpSpPr/>
          <p:nvPr/>
        </p:nvGrpSpPr>
        <p:grpSpPr>
          <a:xfrm>
            <a:off x="2656503" y="3507853"/>
            <a:ext cx="216024" cy="216024"/>
            <a:chOff x="2826961" y="2665462"/>
            <a:chExt cx="914400" cy="914400"/>
          </a:xfrm>
        </p:grpSpPr>
        <p:sp>
          <p:nvSpPr>
            <p:cNvPr id="141" name="Овал 14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Минус 14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3" name="Группа 142"/>
          <p:cNvGrpSpPr/>
          <p:nvPr/>
        </p:nvGrpSpPr>
        <p:grpSpPr>
          <a:xfrm>
            <a:off x="1379311" y="3525866"/>
            <a:ext cx="216024" cy="216024"/>
            <a:chOff x="2826961" y="2665462"/>
            <a:chExt cx="914400" cy="914400"/>
          </a:xfrm>
        </p:grpSpPr>
        <p:sp>
          <p:nvSpPr>
            <p:cNvPr id="144" name="Овал 14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Минус 14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2" name="Группа 181"/>
          <p:cNvGrpSpPr>
            <a:grpSpLocks noChangeAspect="1"/>
          </p:cNvGrpSpPr>
          <p:nvPr/>
        </p:nvGrpSpPr>
        <p:grpSpPr>
          <a:xfrm>
            <a:off x="2756091" y="3148533"/>
            <a:ext cx="216000" cy="216000"/>
            <a:chOff x="1450504" y="2618606"/>
            <a:chExt cx="914400" cy="914400"/>
          </a:xfrm>
        </p:grpSpPr>
        <p:sp>
          <p:nvSpPr>
            <p:cNvPr id="183" name="Овал 18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4" name="Плюс 18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6" name="Группа 185"/>
          <p:cNvGrpSpPr>
            <a:grpSpLocks noChangeAspect="1"/>
          </p:cNvGrpSpPr>
          <p:nvPr/>
        </p:nvGrpSpPr>
        <p:grpSpPr>
          <a:xfrm>
            <a:off x="3005009" y="3396246"/>
            <a:ext cx="216000" cy="216000"/>
            <a:chOff x="1450504" y="2618606"/>
            <a:chExt cx="914400" cy="914400"/>
          </a:xfrm>
        </p:grpSpPr>
        <p:sp>
          <p:nvSpPr>
            <p:cNvPr id="188" name="Овал 18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9" name="Плюс 18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0" name="Группа 189"/>
          <p:cNvGrpSpPr>
            <a:grpSpLocks noChangeAspect="1"/>
          </p:cNvGrpSpPr>
          <p:nvPr/>
        </p:nvGrpSpPr>
        <p:grpSpPr>
          <a:xfrm>
            <a:off x="3005008" y="2967793"/>
            <a:ext cx="216000" cy="216000"/>
            <a:chOff x="1450504" y="2618606"/>
            <a:chExt cx="914400" cy="914400"/>
          </a:xfrm>
        </p:grpSpPr>
        <p:sp>
          <p:nvSpPr>
            <p:cNvPr id="191" name="Овал 190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Плюс 191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3" name="Группа 192"/>
          <p:cNvGrpSpPr/>
          <p:nvPr/>
        </p:nvGrpSpPr>
        <p:grpSpPr>
          <a:xfrm>
            <a:off x="5346086" y="3761160"/>
            <a:ext cx="216024" cy="216024"/>
            <a:chOff x="2826961" y="2665462"/>
            <a:chExt cx="914400" cy="914400"/>
          </a:xfrm>
        </p:grpSpPr>
        <p:sp>
          <p:nvSpPr>
            <p:cNvPr id="194" name="Овал 19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Минус 19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6" name="Группа 195"/>
          <p:cNvGrpSpPr/>
          <p:nvPr/>
        </p:nvGrpSpPr>
        <p:grpSpPr>
          <a:xfrm>
            <a:off x="5265077" y="3119968"/>
            <a:ext cx="216024" cy="216024"/>
            <a:chOff x="2826961" y="2665462"/>
            <a:chExt cx="914400" cy="914400"/>
          </a:xfrm>
        </p:grpSpPr>
        <p:sp>
          <p:nvSpPr>
            <p:cNvPr id="197" name="Овал 19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8" name="Минус 19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9" name="Группа 198"/>
          <p:cNvGrpSpPr/>
          <p:nvPr/>
        </p:nvGrpSpPr>
        <p:grpSpPr>
          <a:xfrm>
            <a:off x="5340144" y="2571070"/>
            <a:ext cx="216024" cy="216024"/>
            <a:chOff x="2826961" y="2665462"/>
            <a:chExt cx="914400" cy="914400"/>
          </a:xfrm>
        </p:grpSpPr>
        <p:sp>
          <p:nvSpPr>
            <p:cNvPr id="200" name="Овал 19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1" name="Минус 20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2" name="Группа 201"/>
          <p:cNvGrpSpPr/>
          <p:nvPr/>
        </p:nvGrpSpPr>
        <p:grpSpPr>
          <a:xfrm>
            <a:off x="5664180" y="3730634"/>
            <a:ext cx="216024" cy="216024"/>
            <a:chOff x="2826961" y="2665462"/>
            <a:chExt cx="914400" cy="914400"/>
          </a:xfrm>
        </p:grpSpPr>
        <p:sp>
          <p:nvSpPr>
            <p:cNvPr id="203" name="Овал 20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4" name="Минус 20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5" name="Группа 204"/>
          <p:cNvGrpSpPr/>
          <p:nvPr/>
        </p:nvGrpSpPr>
        <p:grpSpPr>
          <a:xfrm>
            <a:off x="5803293" y="3480393"/>
            <a:ext cx="216024" cy="216024"/>
            <a:chOff x="2826961" y="2665462"/>
            <a:chExt cx="914400" cy="914400"/>
          </a:xfrm>
        </p:grpSpPr>
        <p:sp>
          <p:nvSpPr>
            <p:cNvPr id="206" name="Овал 20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Минус 20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8" name="Группа 207"/>
          <p:cNvGrpSpPr>
            <a:grpSpLocks noChangeAspect="1"/>
          </p:cNvGrpSpPr>
          <p:nvPr/>
        </p:nvGrpSpPr>
        <p:grpSpPr>
          <a:xfrm>
            <a:off x="5797375" y="3183793"/>
            <a:ext cx="216000" cy="216000"/>
            <a:chOff x="1450504" y="2618606"/>
            <a:chExt cx="914400" cy="914400"/>
          </a:xfrm>
        </p:grpSpPr>
        <p:sp>
          <p:nvSpPr>
            <p:cNvPr id="209" name="Овал 20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Плюс 20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1" name="Группа 210"/>
          <p:cNvGrpSpPr/>
          <p:nvPr/>
        </p:nvGrpSpPr>
        <p:grpSpPr>
          <a:xfrm>
            <a:off x="6308560" y="3140124"/>
            <a:ext cx="216024" cy="216024"/>
            <a:chOff x="2826961" y="2665462"/>
            <a:chExt cx="914400" cy="914400"/>
          </a:xfrm>
        </p:grpSpPr>
        <p:sp>
          <p:nvSpPr>
            <p:cNvPr id="212" name="Овал 21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3" name="Минус 21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6509324" y="2736033"/>
            <a:ext cx="216024" cy="216024"/>
            <a:chOff x="2826961" y="2665462"/>
            <a:chExt cx="914400" cy="914400"/>
          </a:xfrm>
        </p:grpSpPr>
        <p:sp>
          <p:nvSpPr>
            <p:cNvPr id="215" name="Овал 21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6" name="Минус 21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7" name="Группа 216"/>
          <p:cNvGrpSpPr/>
          <p:nvPr/>
        </p:nvGrpSpPr>
        <p:grpSpPr>
          <a:xfrm>
            <a:off x="6794289" y="2832161"/>
            <a:ext cx="216024" cy="216024"/>
            <a:chOff x="2826961" y="2665462"/>
            <a:chExt cx="914400" cy="914400"/>
          </a:xfrm>
        </p:grpSpPr>
        <p:sp>
          <p:nvSpPr>
            <p:cNvPr id="218" name="Овал 21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9" name="Минус 21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0" name="Группа 219"/>
          <p:cNvGrpSpPr/>
          <p:nvPr/>
        </p:nvGrpSpPr>
        <p:grpSpPr>
          <a:xfrm>
            <a:off x="6039682" y="2844045"/>
            <a:ext cx="216024" cy="216024"/>
            <a:chOff x="2826961" y="2665462"/>
            <a:chExt cx="914400" cy="914400"/>
          </a:xfrm>
        </p:grpSpPr>
        <p:sp>
          <p:nvSpPr>
            <p:cNvPr id="221" name="Овал 22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Минус 22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3" name="Группа 222"/>
          <p:cNvGrpSpPr/>
          <p:nvPr/>
        </p:nvGrpSpPr>
        <p:grpSpPr>
          <a:xfrm>
            <a:off x="5163007" y="2844045"/>
            <a:ext cx="216024" cy="216024"/>
            <a:chOff x="2826961" y="2665462"/>
            <a:chExt cx="914400" cy="914400"/>
          </a:xfrm>
        </p:grpSpPr>
        <p:sp>
          <p:nvSpPr>
            <p:cNvPr id="224" name="Овал 22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Минус 22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6" name="Группа 225"/>
          <p:cNvGrpSpPr/>
          <p:nvPr/>
        </p:nvGrpSpPr>
        <p:grpSpPr>
          <a:xfrm>
            <a:off x="5124120" y="3474367"/>
            <a:ext cx="216024" cy="216024"/>
            <a:chOff x="2826961" y="2665462"/>
            <a:chExt cx="914400" cy="914400"/>
          </a:xfrm>
        </p:grpSpPr>
        <p:sp>
          <p:nvSpPr>
            <p:cNvPr id="227" name="Овал 22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8" name="Минус 22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9" name="Группа 228"/>
          <p:cNvGrpSpPr/>
          <p:nvPr/>
        </p:nvGrpSpPr>
        <p:grpSpPr>
          <a:xfrm>
            <a:off x="5379031" y="3494520"/>
            <a:ext cx="216024" cy="216024"/>
            <a:chOff x="2826961" y="2665462"/>
            <a:chExt cx="914400" cy="914400"/>
          </a:xfrm>
        </p:grpSpPr>
        <p:sp>
          <p:nvSpPr>
            <p:cNvPr id="230" name="Овал 22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Минус 23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5" name="Группа 234"/>
          <p:cNvGrpSpPr/>
          <p:nvPr/>
        </p:nvGrpSpPr>
        <p:grpSpPr>
          <a:xfrm>
            <a:off x="6299242" y="3758578"/>
            <a:ext cx="216024" cy="216024"/>
            <a:chOff x="2826961" y="2665462"/>
            <a:chExt cx="914400" cy="914400"/>
          </a:xfrm>
        </p:grpSpPr>
        <p:sp>
          <p:nvSpPr>
            <p:cNvPr id="236" name="Овал 23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Минус 23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1" name="Группа 240"/>
          <p:cNvGrpSpPr>
            <a:grpSpLocks noChangeAspect="1"/>
          </p:cNvGrpSpPr>
          <p:nvPr/>
        </p:nvGrpSpPr>
        <p:grpSpPr>
          <a:xfrm>
            <a:off x="2966149" y="3663498"/>
            <a:ext cx="216000" cy="216000"/>
            <a:chOff x="1450504" y="2618606"/>
            <a:chExt cx="914400" cy="914400"/>
          </a:xfrm>
        </p:grpSpPr>
        <p:sp>
          <p:nvSpPr>
            <p:cNvPr id="242" name="Овал 241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3" name="Плюс 242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4" name="Группа 243"/>
          <p:cNvGrpSpPr>
            <a:grpSpLocks noChangeAspect="1"/>
          </p:cNvGrpSpPr>
          <p:nvPr/>
        </p:nvGrpSpPr>
        <p:grpSpPr>
          <a:xfrm>
            <a:off x="2413367" y="2538874"/>
            <a:ext cx="216000" cy="216000"/>
            <a:chOff x="1450504" y="2618606"/>
            <a:chExt cx="914400" cy="914400"/>
          </a:xfrm>
        </p:grpSpPr>
        <p:sp>
          <p:nvSpPr>
            <p:cNvPr id="245" name="Овал 244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6" name="Плюс 245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7" name="Группа 246"/>
          <p:cNvGrpSpPr>
            <a:grpSpLocks noChangeAspect="1"/>
          </p:cNvGrpSpPr>
          <p:nvPr/>
        </p:nvGrpSpPr>
        <p:grpSpPr>
          <a:xfrm>
            <a:off x="2472136" y="2974464"/>
            <a:ext cx="216000" cy="216000"/>
            <a:chOff x="1450504" y="2618606"/>
            <a:chExt cx="914400" cy="914400"/>
          </a:xfrm>
        </p:grpSpPr>
        <p:sp>
          <p:nvSpPr>
            <p:cNvPr id="248" name="Овал 24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9" name="Плюс 24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0" name="Группа 249"/>
          <p:cNvGrpSpPr>
            <a:grpSpLocks noChangeAspect="1"/>
          </p:cNvGrpSpPr>
          <p:nvPr/>
        </p:nvGrpSpPr>
        <p:grpSpPr>
          <a:xfrm>
            <a:off x="2204422" y="3103239"/>
            <a:ext cx="216000" cy="216000"/>
            <a:chOff x="1450504" y="2618606"/>
            <a:chExt cx="914400" cy="914400"/>
          </a:xfrm>
        </p:grpSpPr>
        <p:sp>
          <p:nvSpPr>
            <p:cNvPr id="251" name="Овал 250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Плюс 251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3" name="Группа 252"/>
          <p:cNvGrpSpPr>
            <a:grpSpLocks noChangeAspect="1"/>
          </p:cNvGrpSpPr>
          <p:nvPr/>
        </p:nvGrpSpPr>
        <p:grpSpPr>
          <a:xfrm>
            <a:off x="2438622" y="3730007"/>
            <a:ext cx="216000" cy="216000"/>
            <a:chOff x="1450504" y="2618606"/>
            <a:chExt cx="914400" cy="914400"/>
          </a:xfrm>
        </p:grpSpPr>
        <p:sp>
          <p:nvSpPr>
            <p:cNvPr id="254" name="Овал 253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Плюс 254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6" name="Группа 255"/>
          <p:cNvGrpSpPr>
            <a:grpSpLocks noChangeAspect="1"/>
          </p:cNvGrpSpPr>
          <p:nvPr/>
        </p:nvGrpSpPr>
        <p:grpSpPr>
          <a:xfrm>
            <a:off x="1385253" y="2789375"/>
            <a:ext cx="216000" cy="216000"/>
            <a:chOff x="1450504" y="2618606"/>
            <a:chExt cx="914400" cy="914400"/>
          </a:xfrm>
        </p:grpSpPr>
        <p:sp>
          <p:nvSpPr>
            <p:cNvPr id="257" name="Овал 256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8" name="Плюс 257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9" name="Группа 258"/>
          <p:cNvGrpSpPr>
            <a:grpSpLocks noChangeAspect="1"/>
          </p:cNvGrpSpPr>
          <p:nvPr/>
        </p:nvGrpSpPr>
        <p:grpSpPr>
          <a:xfrm>
            <a:off x="1391194" y="3180246"/>
            <a:ext cx="216000" cy="216000"/>
            <a:chOff x="1450504" y="2618606"/>
            <a:chExt cx="914400" cy="914400"/>
          </a:xfrm>
        </p:grpSpPr>
        <p:sp>
          <p:nvSpPr>
            <p:cNvPr id="260" name="Овал 259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1" name="Плюс 260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люс 2"/>
          <p:cNvSpPr/>
          <p:nvPr/>
        </p:nvSpPr>
        <p:spPr>
          <a:xfrm>
            <a:off x="7812360" y="2487787"/>
            <a:ext cx="914400" cy="914400"/>
          </a:xfrm>
          <a:prstGeom prst="mathPlu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251520" y="2558133"/>
            <a:ext cx="914400" cy="914400"/>
          </a:xfrm>
          <a:prstGeom prst="mathMinus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2" name="Группа 231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33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4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9458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4" dur="15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6" dur="15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8" dur="15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0" dur="15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2" dur="1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4" dur="15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6" dur="1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1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5725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Вольт-амперная характеристика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p-n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перехода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971600" y="4011910"/>
            <a:ext cx="72008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4572000" y="1347614"/>
            <a:ext cx="0" cy="33843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830940" y="1347614"/>
                <a:ext cx="5677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𝐼</m:t>
                      </m:r>
                      <m:r>
                        <a:rPr lang="en-US" b="0" i="1" smtClean="0">
                          <a:latin typeface="Cambria Math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</a:rPr>
                        <m:t>A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0940" y="1347614"/>
                <a:ext cx="567720" cy="369332"/>
              </a:xfrm>
              <a:prstGeom prst="rect">
                <a:avLst/>
              </a:prstGeom>
              <a:blipFill rotWithShape="1">
                <a:blip r:embed="rId2"/>
                <a:stretch>
                  <a:fillRect t="-8197" r="-12766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7740352" y="4083918"/>
                <a:ext cx="6458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𝑈</m:t>
                      </m:r>
                      <m:r>
                        <a:rPr lang="en-US" b="0" i="1" smtClean="0">
                          <a:latin typeface="Cambria Math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</a:rPr>
                        <m:t>B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352" y="4083918"/>
                <a:ext cx="645818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8197" r="-9434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Дуга 10"/>
          <p:cNvSpPr/>
          <p:nvPr/>
        </p:nvSpPr>
        <p:spPr>
          <a:xfrm rot="5245573">
            <a:off x="798738" y="-1405079"/>
            <a:ext cx="5668035" cy="5505386"/>
          </a:xfrm>
          <a:prstGeom prst="arc">
            <a:avLst>
              <a:gd name="adj1" fmla="val 16572114"/>
              <a:gd name="adj2" fmla="val 20599337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Дуга 2"/>
          <p:cNvSpPr/>
          <p:nvPr/>
        </p:nvSpPr>
        <p:spPr>
          <a:xfrm rot="9487134">
            <a:off x="2056871" y="2181600"/>
            <a:ext cx="4277907" cy="1910679"/>
          </a:xfrm>
          <a:prstGeom prst="arc">
            <a:avLst>
              <a:gd name="adj1" fmla="val 16105428"/>
              <a:gd name="adj2" fmla="val 20208081"/>
            </a:avLst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201311" y="2571750"/>
            <a:ext cx="19691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Прямой переход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592" y="4253195"/>
            <a:ext cx="22205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Обратный переход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7309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Полупроводниковый диод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52281"/>
            <a:ext cx="4464496" cy="2664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Полупроводниковый диод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это устройство, которое проводит ток только в одном направлении, то есть, преобразует переменный ток в постоянный.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" t="6015" r="27071" b="19830"/>
          <a:stretch/>
        </p:blipFill>
        <p:spPr>
          <a:xfrm>
            <a:off x="5076056" y="1508265"/>
            <a:ext cx="3672408" cy="2935693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4772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0872" y="1344167"/>
            <a:ext cx="8229600" cy="3171799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Собственная проводимость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электронно-дырочная проводимость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чистых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полупроводников.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Дырка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— незаполненная валентная связь, проявляющая себя как положительный заряд, численно равный заряду электрона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Примесная проводимость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проводимость, обусловленная примесями в полупроводниках.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270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/>
          <p:cNvSpPr/>
          <p:nvPr/>
        </p:nvSpPr>
        <p:spPr>
          <a:xfrm>
            <a:off x="1403648" y="267494"/>
            <a:ext cx="6305591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Примесная проводимость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1" name="Стрелка вниз 30"/>
          <p:cNvSpPr/>
          <p:nvPr/>
        </p:nvSpPr>
        <p:spPr>
          <a:xfrm rot="3712644">
            <a:off x="2368933" y="1085425"/>
            <a:ext cx="684076" cy="80280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 rot="17880000">
            <a:off x="6091175" y="1077131"/>
            <a:ext cx="684076" cy="802932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16186" y="1923678"/>
            <a:ext cx="2448271" cy="735812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Донорная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779676" y="1922400"/>
            <a:ext cx="2448000" cy="734400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Акцепторная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низ 34"/>
          <p:cNvSpPr/>
          <p:nvPr/>
        </p:nvSpPr>
        <p:spPr>
          <a:xfrm>
            <a:off x="1897295" y="2787774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низ 35"/>
          <p:cNvSpPr/>
          <p:nvPr/>
        </p:nvSpPr>
        <p:spPr>
          <a:xfrm>
            <a:off x="6760649" y="2786400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84710" y="3507854"/>
            <a:ext cx="3711225" cy="11678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Донорные примеси отдают электроны и увеличивают электронную проводимость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148064" y="3507854"/>
            <a:ext cx="3711225" cy="11678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Акцепторные примеси способствуют образованию дырок и увеличивают дырочную проводимость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40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1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4168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0872" y="1203598"/>
            <a:ext cx="8229600" cy="345983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Полупроводники с донорными примесями —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полупроводники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Полупроводники с акцепторными примесями —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полупроводники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Полупроводниковый диод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это устройство, которое проводит ток только в одном направлении, то есть, преобразует переменный ток в постоянный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7135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42873" y="267494"/>
            <a:ext cx="4248472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Тела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3712644">
            <a:off x="2408450" y="1095798"/>
            <a:ext cx="684076" cy="1004243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7880000">
            <a:off x="6034494" y="1095697"/>
            <a:ext cx="684076" cy="100440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2067694"/>
            <a:ext cx="2448271" cy="735812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Проводники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00464" y="2066400"/>
            <a:ext cx="2448000" cy="734400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Диэлектрики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1376644" y="2931790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7281437" y="2933414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4711" y="3708146"/>
            <a:ext cx="2669920" cy="6638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Проводимость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3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Скругленный прямоугольник 14"/>
          <p:cNvSpPr/>
          <p:nvPr/>
        </p:nvSpPr>
        <p:spPr>
          <a:xfrm>
            <a:off x="6189504" y="3708146"/>
            <a:ext cx="2669920" cy="6638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Изоляция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225071" y="1165021"/>
            <a:ext cx="684076" cy="830665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85462" y="2067694"/>
            <a:ext cx="2531442" cy="735812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Полупроводники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4344640" y="2931790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52707" y="3708146"/>
            <a:ext cx="2669920" cy="6638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Регулируемая проводимость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53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 стрелкой 3"/>
          <p:cNvCxnSpPr/>
          <p:nvPr/>
        </p:nvCxnSpPr>
        <p:spPr>
          <a:xfrm flipV="1">
            <a:off x="5292080" y="880999"/>
            <a:ext cx="0" cy="32656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5292080" y="4146634"/>
            <a:ext cx="324036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5292080" y="1338322"/>
            <a:ext cx="2304256" cy="15841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4819197" y="880999"/>
                <a:ext cx="37023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ea typeface="Cambria Math"/>
                          <a:cs typeface="Times New Roman" pitchFamily="18" charset="0"/>
                        </a:rPr>
                        <m:t>𝜌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9197" y="880999"/>
                <a:ext cx="370230" cy="369332"/>
              </a:xfrm>
              <a:prstGeom prst="rect">
                <a:avLst/>
              </a:prstGeom>
              <a:blipFill rotWithShape="1">
                <a:blip r:embed="rId2"/>
                <a:stretch>
                  <a:fillRect t="-8333" r="-23333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8172400" y="4218642"/>
                <a:ext cx="3345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𝑡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2400" y="4218642"/>
                <a:ext cx="334579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8197" r="-21818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Дуга 12"/>
          <p:cNvSpPr/>
          <p:nvPr/>
        </p:nvSpPr>
        <p:spPr>
          <a:xfrm rot="11268324">
            <a:off x="5546492" y="-1551373"/>
            <a:ext cx="5202242" cy="5161932"/>
          </a:xfrm>
          <a:prstGeom prst="arc">
            <a:avLst>
              <a:gd name="adj1" fmla="val 16263586"/>
              <a:gd name="adj2" fmla="val 20974584"/>
            </a:avLst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336977" y="-787953"/>
            <a:ext cx="5534987" cy="606227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539552" y="746275"/>
            <a:ext cx="4032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то время как в металлических проводниках сопротивление линейно увеличивается с ростом температуры, сопротивление полупроводников, наоборот, резко уменьшается при повышении температуры.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6" y="2883589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достаточно низких температурах полупроводники ведут себя как диэлектрики, то есть обладают очень большим удельным сопротивлением.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9693793">
            <a:off x="7058944" y="968990"/>
            <a:ext cx="930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Металл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240696">
            <a:off x="6611847" y="3075806"/>
            <a:ext cx="1741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Полупроводник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0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1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8852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3" grpId="0" animBg="1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57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Группа 282"/>
          <p:cNvGrpSpPr/>
          <p:nvPr/>
        </p:nvGrpSpPr>
        <p:grpSpPr>
          <a:xfrm>
            <a:off x="4058322" y="1943972"/>
            <a:ext cx="1024878" cy="1027778"/>
            <a:chOff x="4058322" y="2067694"/>
            <a:chExt cx="1024878" cy="1027778"/>
          </a:xfrm>
        </p:grpSpPr>
        <p:cxnSp>
          <p:nvCxnSpPr>
            <p:cNvPr id="8" name="Прямая соединительная линия 7"/>
            <p:cNvCxnSpPr>
              <a:stCxn id="4" idx="0"/>
            </p:cNvCxnSpPr>
            <p:nvPr/>
          </p:nvCxnSpPr>
          <p:spPr>
            <a:xfrm flipV="1">
              <a:off x="4572000" y="2067694"/>
              <a:ext cx="0" cy="277411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4572000" y="2818061"/>
              <a:ext cx="0" cy="277411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4806000" y="2588842"/>
              <a:ext cx="277200" cy="1042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058322" y="2587800"/>
              <a:ext cx="277200" cy="1042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Группа 5"/>
            <p:cNvGrpSpPr/>
            <p:nvPr/>
          </p:nvGrpSpPr>
          <p:grpSpPr>
            <a:xfrm>
              <a:off x="4335522" y="2345105"/>
              <a:ext cx="472956" cy="472956"/>
              <a:chOff x="4335522" y="2345105"/>
              <a:chExt cx="472956" cy="472956"/>
            </a:xfrm>
          </p:grpSpPr>
          <p:sp>
            <p:nvSpPr>
              <p:cNvPr id="4" name="Овал 3"/>
              <p:cNvSpPr/>
              <p:nvPr/>
            </p:nvSpPr>
            <p:spPr>
              <a:xfrm>
                <a:off x="4335522" y="2345105"/>
                <a:ext cx="472956" cy="472956"/>
              </a:xfrm>
              <a:prstGeom prst="ellipse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4383487" y="2396917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Si</a:t>
                </a:r>
                <a:endParaRPr lang="ru-RU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cxnSp>
        <p:nvCxnSpPr>
          <p:cNvPr id="22" name="Прямая соединительная линия 21"/>
          <p:cNvCxnSpPr/>
          <p:nvPr/>
        </p:nvCxnSpPr>
        <p:spPr>
          <a:xfrm flipV="1">
            <a:off x="2318016" y="196326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590158" y="243126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2390016" y="196273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2318016" y="270458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2390016" y="270406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591616" y="250326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841022" y="243126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842480" y="250326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/>
          <p:cNvGrpSpPr/>
          <p:nvPr/>
        </p:nvGrpSpPr>
        <p:grpSpPr>
          <a:xfrm>
            <a:off x="2112816" y="2231105"/>
            <a:ext cx="472956" cy="472956"/>
            <a:chOff x="4335522" y="2345105"/>
            <a:chExt cx="472956" cy="472956"/>
          </a:xfrm>
        </p:grpSpPr>
        <p:sp>
          <p:nvSpPr>
            <p:cNvPr id="27" name="Овал 26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5" name="Прямая соединительная линия 54"/>
          <p:cNvCxnSpPr/>
          <p:nvPr/>
        </p:nvCxnSpPr>
        <p:spPr>
          <a:xfrm flipV="1">
            <a:off x="3039335" y="12336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3311616" y="1706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V="1">
            <a:off x="3111335" y="12336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V="1">
            <a:off x="3039335" y="1979722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3111335" y="197919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3311616" y="1778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2562341" y="1706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2563799" y="1778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63" name="Группа 62"/>
          <p:cNvGrpSpPr/>
          <p:nvPr/>
        </p:nvGrpSpPr>
        <p:grpSpPr>
          <a:xfrm>
            <a:off x="2840999" y="1506238"/>
            <a:ext cx="472956" cy="472956"/>
            <a:chOff x="4335522" y="2345105"/>
            <a:chExt cx="472956" cy="472956"/>
          </a:xfrm>
        </p:grpSpPr>
        <p:sp>
          <p:nvSpPr>
            <p:cNvPr id="64" name="Овал 63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67" name="Прямая соединительная линия 66"/>
          <p:cNvCxnSpPr/>
          <p:nvPr/>
        </p:nvCxnSpPr>
        <p:spPr>
          <a:xfrm flipV="1">
            <a:off x="1589603" y="12336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1861745" y="1706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V="1">
            <a:off x="1661603" y="12336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V="1">
            <a:off x="1589603" y="1979722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1661603" y="197919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1863203" y="1778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1115616" y="1706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115616" y="1778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75" name="Группа 74"/>
          <p:cNvGrpSpPr/>
          <p:nvPr/>
        </p:nvGrpSpPr>
        <p:grpSpPr>
          <a:xfrm>
            <a:off x="1391267" y="1506238"/>
            <a:ext cx="472956" cy="472956"/>
            <a:chOff x="4335522" y="2345105"/>
            <a:chExt cx="472956" cy="472956"/>
          </a:xfrm>
        </p:grpSpPr>
        <p:sp>
          <p:nvSpPr>
            <p:cNvPr id="76" name="Овал 75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79" name="Прямая соединительная линия 78"/>
          <p:cNvCxnSpPr/>
          <p:nvPr/>
        </p:nvCxnSpPr>
        <p:spPr>
          <a:xfrm flipV="1">
            <a:off x="3039335" y="270511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3311616" y="317311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V="1">
            <a:off x="3111335" y="270458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V="1">
            <a:off x="3039335" y="344643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flipV="1">
            <a:off x="3111335" y="344591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3311616" y="324511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>
            <a:off x="2562341" y="317311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2563799" y="324511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87" name="Группа 86"/>
          <p:cNvGrpSpPr/>
          <p:nvPr/>
        </p:nvGrpSpPr>
        <p:grpSpPr>
          <a:xfrm>
            <a:off x="2840999" y="2972955"/>
            <a:ext cx="472956" cy="472956"/>
            <a:chOff x="4335522" y="2345105"/>
            <a:chExt cx="472956" cy="472956"/>
          </a:xfrm>
        </p:grpSpPr>
        <p:sp>
          <p:nvSpPr>
            <p:cNvPr id="88" name="Овал 87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91" name="Прямая соединительная линия 90"/>
          <p:cNvCxnSpPr/>
          <p:nvPr/>
        </p:nvCxnSpPr>
        <p:spPr>
          <a:xfrm flipV="1">
            <a:off x="1567422" y="269595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1839564" y="316395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flipV="1">
            <a:off x="1639422" y="269542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flipV="1">
            <a:off x="1567422" y="343674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1639422" y="343674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1841022" y="323595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1115616" y="316395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>
            <a:off x="1115616" y="323595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99" name="Группа 98"/>
          <p:cNvGrpSpPr/>
          <p:nvPr/>
        </p:nvGrpSpPr>
        <p:grpSpPr>
          <a:xfrm>
            <a:off x="1392816" y="2963789"/>
            <a:ext cx="472956" cy="472956"/>
            <a:chOff x="4335522" y="2345105"/>
            <a:chExt cx="472956" cy="472956"/>
          </a:xfrm>
        </p:grpSpPr>
        <p:sp>
          <p:nvSpPr>
            <p:cNvPr id="100" name="Овал 99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06" name="Прямая соединительная линия 105"/>
          <p:cNvCxnSpPr/>
          <p:nvPr/>
        </p:nvCxnSpPr>
        <p:spPr>
          <a:xfrm flipV="1">
            <a:off x="2319474" y="12336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flipV="1">
            <a:off x="2391474" y="12336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36" name="Группа 135"/>
          <p:cNvGrpSpPr/>
          <p:nvPr/>
        </p:nvGrpSpPr>
        <p:grpSpPr>
          <a:xfrm>
            <a:off x="2112816" y="1506067"/>
            <a:ext cx="472956" cy="472956"/>
            <a:chOff x="1540800" y="2643758"/>
            <a:chExt cx="472956" cy="472956"/>
          </a:xfrm>
        </p:grpSpPr>
        <p:sp>
          <p:nvSpPr>
            <p:cNvPr id="42" name="Овал 41"/>
            <p:cNvSpPr/>
            <p:nvPr/>
          </p:nvSpPr>
          <p:spPr>
            <a:xfrm>
              <a:off x="1540800" y="2643758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588765" y="2695570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16" name="Прямая соединительная линия 115"/>
          <p:cNvCxnSpPr/>
          <p:nvPr/>
        </p:nvCxnSpPr>
        <p:spPr>
          <a:xfrm flipV="1">
            <a:off x="2319474" y="344646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flipV="1">
            <a:off x="2391474" y="344646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37" name="Группа 136"/>
          <p:cNvGrpSpPr/>
          <p:nvPr/>
        </p:nvGrpSpPr>
        <p:grpSpPr>
          <a:xfrm>
            <a:off x="2114232" y="2974598"/>
            <a:ext cx="472956" cy="472956"/>
            <a:chOff x="1542216" y="4107331"/>
            <a:chExt cx="472956" cy="472956"/>
          </a:xfrm>
        </p:grpSpPr>
        <p:sp>
          <p:nvSpPr>
            <p:cNvPr id="51" name="Овал 50"/>
            <p:cNvSpPr/>
            <p:nvPr/>
          </p:nvSpPr>
          <p:spPr>
            <a:xfrm>
              <a:off x="1542216" y="4107331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590181" y="4159143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7" name="Прямая соединительная линия 126"/>
          <p:cNvCxnSpPr/>
          <p:nvPr/>
        </p:nvCxnSpPr>
        <p:spPr>
          <a:xfrm>
            <a:off x="3311616" y="243126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>
            <a:off x="3311616" y="250326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2839760" y="2222579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2887725" y="2274391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2" name="Прямая соединительная линия 131"/>
          <p:cNvCxnSpPr/>
          <p:nvPr/>
        </p:nvCxnSpPr>
        <p:spPr>
          <a:xfrm>
            <a:off x="1115616" y="243022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>
            <a:off x="1115616" y="250222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8" name="Овал 47"/>
          <p:cNvSpPr/>
          <p:nvPr/>
        </p:nvSpPr>
        <p:spPr>
          <a:xfrm>
            <a:off x="1392816" y="2222467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1444748" y="2274279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2" name="Прямая соединительная линия 141"/>
          <p:cNvCxnSpPr/>
          <p:nvPr/>
        </p:nvCxnSpPr>
        <p:spPr>
          <a:xfrm flipV="1">
            <a:off x="4515565" y="196326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единительная линия 142"/>
          <p:cNvCxnSpPr/>
          <p:nvPr/>
        </p:nvCxnSpPr>
        <p:spPr>
          <a:xfrm>
            <a:off x="4787707" y="243126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 flipV="1">
            <a:off x="4587565" y="196273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я соединительная линия 144"/>
          <p:cNvCxnSpPr/>
          <p:nvPr/>
        </p:nvCxnSpPr>
        <p:spPr>
          <a:xfrm flipV="1">
            <a:off x="4515565" y="270458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/>
          <p:nvPr/>
        </p:nvCxnSpPr>
        <p:spPr>
          <a:xfrm flipV="1">
            <a:off x="4587565" y="270406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>
            <a:off x="4789165" y="250326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/>
          <p:nvPr/>
        </p:nvCxnSpPr>
        <p:spPr>
          <a:xfrm>
            <a:off x="4038571" y="243126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/>
          <p:cNvCxnSpPr/>
          <p:nvPr/>
        </p:nvCxnSpPr>
        <p:spPr>
          <a:xfrm>
            <a:off x="4040029" y="250326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50" name="Группа 149"/>
          <p:cNvGrpSpPr/>
          <p:nvPr/>
        </p:nvGrpSpPr>
        <p:grpSpPr>
          <a:xfrm>
            <a:off x="4310365" y="2231105"/>
            <a:ext cx="472956" cy="472956"/>
            <a:chOff x="4335522" y="2345105"/>
            <a:chExt cx="472956" cy="472956"/>
          </a:xfrm>
        </p:grpSpPr>
        <p:sp>
          <p:nvSpPr>
            <p:cNvPr id="213" name="Овал 212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4" name="TextBox 213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53" name="Прямая соединительная линия 152"/>
          <p:cNvCxnSpPr/>
          <p:nvPr/>
        </p:nvCxnSpPr>
        <p:spPr>
          <a:xfrm flipV="1">
            <a:off x="5236884" y="12336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>
          <a:xfrm>
            <a:off x="5509165" y="1706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 flipV="1">
            <a:off x="5308884" y="12336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 flipV="1">
            <a:off x="5236884" y="1979722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 flipV="1">
            <a:off x="5308884" y="197919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>
            <a:off x="5509165" y="1778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>
            <a:off x="4759890" y="1706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4761348" y="1778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61" name="Группа 160"/>
          <p:cNvGrpSpPr/>
          <p:nvPr/>
        </p:nvGrpSpPr>
        <p:grpSpPr>
          <a:xfrm>
            <a:off x="5038548" y="1506238"/>
            <a:ext cx="472956" cy="472956"/>
            <a:chOff x="4335522" y="2345105"/>
            <a:chExt cx="472956" cy="472956"/>
          </a:xfrm>
        </p:grpSpPr>
        <p:sp>
          <p:nvSpPr>
            <p:cNvPr id="211" name="Овал 210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62" name="Прямая соединительная линия 161"/>
          <p:cNvCxnSpPr/>
          <p:nvPr/>
        </p:nvCxnSpPr>
        <p:spPr>
          <a:xfrm flipV="1">
            <a:off x="3787152" y="12336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>
            <a:off x="4059294" y="1706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 flipV="1">
            <a:off x="3859152" y="12336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 flipV="1">
            <a:off x="3787152" y="1979722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 flipV="1">
            <a:off x="3859152" y="197919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/>
          <p:nvPr/>
        </p:nvCxnSpPr>
        <p:spPr>
          <a:xfrm>
            <a:off x="4060752" y="1778400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70" name="Группа 169"/>
          <p:cNvGrpSpPr/>
          <p:nvPr/>
        </p:nvGrpSpPr>
        <p:grpSpPr>
          <a:xfrm>
            <a:off x="3588816" y="1506238"/>
            <a:ext cx="472956" cy="472956"/>
            <a:chOff x="4335522" y="2345105"/>
            <a:chExt cx="472956" cy="472956"/>
          </a:xfrm>
        </p:grpSpPr>
        <p:sp>
          <p:nvSpPr>
            <p:cNvPr id="209" name="Овал 208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71" name="Прямая соединительная линия 170"/>
          <p:cNvCxnSpPr/>
          <p:nvPr/>
        </p:nvCxnSpPr>
        <p:spPr>
          <a:xfrm flipV="1">
            <a:off x="5236884" y="270511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2" name="Прямая соединительная линия 171"/>
          <p:cNvCxnSpPr/>
          <p:nvPr/>
        </p:nvCxnSpPr>
        <p:spPr>
          <a:xfrm>
            <a:off x="5509165" y="317311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3" name="Прямая соединительная линия 172"/>
          <p:cNvCxnSpPr/>
          <p:nvPr/>
        </p:nvCxnSpPr>
        <p:spPr>
          <a:xfrm flipV="1">
            <a:off x="5308884" y="270458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единительная линия 173"/>
          <p:cNvCxnSpPr/>
          <p:nvPr/>
        </p:nvCxnSpPr>
        <p:spPr>
          <a:xfrm flipV="1">
            <a:off x="5236884" y="344643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5" name="Прямая соединительная линия 174"/>
          <p:cNvCxnSpPr/>
          <p:nvPr/>
        </p:nvCxnSpPr>
        <p:spPr>
          <a:xfrm flipV="1">
            <a:off x="5308884" y="344591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6" name="Прямая соединительная линия 175"/>
          <p:cNvCxnSpPr/>
          <p:nvPr/>
        </p:nvCxnSpPr>
        <p:spPr>
          <a:xfrm>
            <a:off x="5509165" y="324511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7" name="Прямая соединительная линия 176"/>
          <p:cNvCxnSpPr/>
          <p:nvPr/>
        </p:nvCxnSpPr>
        <p:spPr>
          <a:xfrm>
            <a:off x="4759890" y="317311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единительная линия 177"/>
          <p:cNvCxnSpPr/>
          <p:nvPr/>
        </p:nvCxnSpPr>
        <p:spPr>
          <a:xfrm>
            <a:off x="4761348" y="324511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79" name="Группа 178"/>
          <p:cNvGrpSpPr/>
          <p:nvPr/>
        </p:nvGrpSpPr>
        <p:grpSpPr>
          <a:xfrm>
            <a:off x="5038548" y="2972955"/>
            <a:ext cx="472956" cy="472956"/>
            <a:chOff x="4335522" y="2345105"/>
            <a:chExt cx="472956" cy="472956"/>
          </a:xfrm>
        </p:grpSpPr>
        <p:sp>
          <p:nvSpPr>
            <p:cNvPr id="207" name="Овал 206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80" name="Прямая соединительная линия 179"/>
          <p:cNvCxnSpPr/>
          <p:nvPr/>
        </p:nvCxnSpPr>
        <p:spPr>
          <a:xfrm flipV="1">
            <a:off x="3764971" y="269595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1" name="Прямая соединительная линия 180"/>
          <p:cNvCxnSpPr/>
          <p:nvPr/>
        </p:nvCxnSpPr>
        <p:spPr>
          <a:xfrm>
            <a:off x="4037113" y="316395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/>
          <p:nvPr/>
        </p:nvCxnSpPr>
        <p:spPr>
          <a:xfrm flipV="1">
            <a:off x="3836971" y="269542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/>
          <p:nvPr/>
        </p:nvCxnSpPr>
        <p:spPr>
          <a:xfrm flipV="1">
            <a:off x="3764971" y="343674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>
          <a:xfrm flipV="1">
            <a:off x="3836971" y="343674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5" name="Прямая соединительная линия 184"/>
          <p:cNvCxnSpPr/>
          <p:nvPr/>
        </p:nvCxnSpPr>
        <p:spPr>
          <a:xfrm>
            <a:off x="4038571" y="323595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88" name="Группа 187"/>
          <p:cNvGrpSpPr/>
          <p:nvPr/>
        </p:nvGrpSpPr>
        <p:grpSpPr>
          <a:xfrm>
            <a:off x="3590365" y="2963789"/>
            <a:ext cx="472956" cy="472956"/>
            <a:chOff x="4335522" y="2345105"/>
            <a:chExt cx="472956" cy="472956"/>
          </a:xfrm>
        </p:grpSpPr>
        <p:sp>
          <p:nvSpPr>
            <p:cNvPr id="205" name="Овал 204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89" name="Прямая соединительная линия 188"/>
          <p:cNvCxnSpPr/>
          <p:nvPr/>
        </p:nvCxnSpPr>
        <p:spPr>
          <a:xfrm flipV="1">
            <a:off x="4517023" y="12336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0" name="Прямая соединительная линия 189"/>
          <p:cNvCxnSpPr/>
          <p:nvPr/>
        </p:nvCxnSpPr>
        <p:spPr>
          <a:xfrm flipV="1">
            <a:off x="4589023" y="12336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91" name="Группа 190"/>
          <p:cNvGrpSpPr/>
          <p:nvPr/>
        </p:nvGrpSpPr>
        <p:grpSpPr>
          <a:xfrm>
            <a:off x="4310365" y="1506067"/>
            <a:ext cx="472956" cy="472956"/>
            <a:chOff x="1540800" y="2643758"/>
            <a:chExt cx="472956" cy="472956"/>
          </a:xfrm>
        </p:grpSpPr>
        <p:sp>
          <p:nvSpPr>
            <p:cNvPr id="203" name="Овал 202"/>
            <p:cNvSpPr/>
            <p:nvPr/>
          </p:nvSpPr>
          <p:spPr>
            <a:xfrm>
              <a:off x="1540800" y="2643758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1588765" y="2695570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92" name="Прямая соединительная линия 191"/>
          <p:cNvCxnSpPr/>
          <p:nvPr/>
        </p:nvCxnSpPr>
        <p:spPr>
          <a:xfrm flipV="1">
            <a:off x="4517023" y="344646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3" name="Прямая соединительная линия 192"/>
          <p:cNvCxnSpPr/>
          <p:nvPr/>
        </p:nvCxnSpPr>
        <p:spPr>
          <a:xfrm flipV="1">
            <a:off x="4589023" y="344646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94" name="Группа 193"/>
          <p:cNvGrpSpPr/>
          <p:nvPr/>
        </p:nvGrpSpPr>
        <p:grpSpPr>
          <a:xfrm>
            <a:off x="4311781" y="2974598"/>
            <a:ext cx="472956" cy="472956"/>
            <a:chOff x="1542216" y="4107331"/>
            <a:chExt cx="472956" cy="472956"/>
          </a:xfrm>
        </p:grpSpPr>
        <p:sp>
          <p:nvSpPr>
            <p:cNvPr id="201" name="Овал 200"/>
            <p:cNvSpPr/>
            <p:nvPr/>
          </p:nvSpPr>
          <p:spPr>
            <a:xfrm>
              <a:off x="1542216" y="4107331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1590181" y="4159143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95" name="Прямая соединительная линия 194"/>
          <p:cNvCxnSpPr/>
          <p:nvPr/>
        </p:nvCxnSpPr>
        <p:spPr>
          <a:xfrm>
            <a:off x="5509165" y="243126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единительная линия 195"/>
          <p:cNvCxnSpPr/>
          <p:nvPr/>
        </p:nvCxnSpPr>
        <p:spPr>
          <a:xfrm>
            <a:off x="5509165" y="2503267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37309" y="2222579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8" name="TextBox 197"/>
          <p:cNvSpPr txBox="1"/>
          <p:nvPr/>
        </p:nvSpPr>
        <p:spPr>
          <a:xfrm>
            <a:off x="5085274" y="2274391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3590365" y="2222467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2" name="TextBox 151"/>
          <p:cNvSpPr txBox="1"/>
          <p:nvPr/>
        </p:nvSpPr>
        <p:spPr>
          <a:xfrm>
            <a:off x="3642297" y="2274279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6" name="Прямая соединительная линия 215"/>
          <p:cNvCxnSpPr/>
          <p:nvPr/>
        </p:nvCxnSpPr>
        <p:spPr>
          <a:xfrm flipV="1">
            <a:off x="6681528" y="195354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7" name="Прямая соединительная линия 216"/>
          <p:cNvCxnSpPr/>
          <p:nvPr/>
        </p:nvCxnSpPr>
        <p:spPr>
          <a:xfrm>
            <a:off x="6953670" y="242154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8" name="Прямая соединительная линия 217"/>
          <p:cNvCxnSpPr/>
          <p:nvPr/>
        </p:nvCxnSpPr>
        <p:spPr>
          <a:xfrm flipV="1">
            <a:off x="6753528" y="195301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9" name="Прямая соединительная линия 218"/>
          <p:cNvCxnSpPr/>
          <p:nvPr/>
        </p:nvCxnSpPr>
        <p:spPr>
          <a:xfrm flipV="1">
            <a:off x="6681528" y="269486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0" name="Прямая соединительная линия 219"/>
          <p:cNvCxnSpPr/>
          <p:nvPr/>
        </p:nvCxnSpPr>
        <p:spPr>
          <a:xfrm flipV="1">
            <a:off x="6753528" y="269433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1" name="Прямая соединительная линия 220"/>
          <p:cNvCxnSpPr/>
          <p:nvPr/>
        </p:nvCxnSpPr>
        <p:spPr>
          <a:xfrm>
            <a:off x="6955128" y="249354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2" name="Прямая соединительная линия 221"/>
          <p:cNvCxnSpPr/>
          <p:nvPr/>
        </p:nvCxnSpPr>
        <p:spPr>
          <a:xfrm>
            <a:off x="6204534" y="242154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3" name="Прямая соединительная линия 222"/>
          <p:cNvCxnSpPr/>
          <p:nvPr/>
        </p:nvCxnSpPr>
        <p:spPr>
          <a:xfrm>
            <a:off x="6205992" y="249354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24" name="Группа 223"/>
          <p:cNvGrpSpPr/>
          <p:nvPr/>
        </p:nvGrpSpPr>
        <p:grpSpPr>
          <a:xfrm>
            <a:off x="6476328" y="2221383"/>
            <a:ext cx="472956" cy="472956"/>
            <a:chOff x="4335522" y="2345105"/>
            <a:chExt cx="472956" cy="472956"/>
          </a:xfrm>
        </p:grpSpPr>
        <p:sp>
          <p:nvSpPr>
            <p:cNvPr id="281" name="Овал 280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2" name="TextBox 281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25" name="Прямая соединительная линия 224"/>
          <p:cNvCxnSpPr/>
          <p:nvPr/>
        </p:nvCxnSpPr>
        <p:spPr>
          <a:xfrm flipV="1">
            <a:off x="7402847" y="1223892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6" name="Прямая соединительная линия 225"/>
          <p:cNvCxnSpPr/>
          <p:nvPr/>
        </p:nvCxnSpPr>
        <p:spPr>
          <a:xfrm>
            <a:off x="7675128" y="1696678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7" name="Прямая соединительная линия 226"/>
          <p:cNvCxnSpPr/>
          <p:nvPr/>
        </p:nvCxnSpPr>
        <p:spPr>
          <a:xfrm flipV="1">
            <a:off x="7474847" y="1223892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8" name="Прямая соединительная линия 227"/>
          <p:cNvCxnSpPr/>
          <p:nvPr/>
        </p:nvCxnSpPr>
        <p:spPr>
          <a:xfrm flipV="1">
            <a:off x="7402847" y="1970000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9" name="Прямая соединительная линия 228"/>
          <p:cNvCxnSpPr/>
          <p:nvPr/>
        </p:nvCxnSpPr>
        <p:spPr>
          <a:xfrm flipV="1">
            <a:off x="7474847" y="1969472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0" name="Прямая соединительная линия 229"/>
          <p:cNvCxnSpPr/>
          <p:nvPr/>
        </p:nvCxnSpPr>
        <p:spPr>
          <a:xfrm>
            <a:off x="7675128" y="1768678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1" name="Прямая соединительная линия 230"/>
          <p:cNvCxnSpPr/>
          <p:nvPr/>
        </p:nvCxnSpPr>
        <p:spPr>
          <a:xfrm>
            <a:off x="6925853" y="1696678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2" name="Прямая соединительная линия 231"/>
          <p:cNvCxnSpPr/>
          <p:nvPr/>
        </p:nvCxnSpPr>
        <p:spPr>
          <a:xfrm>
            <a:off x="6927311" y="1768678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33" name="Группа 232"/>
          <p:cNvGrpSpPr/>
          <p:nvPr/>
        </p:nvGrpSpPr>
        <p:grpSpPr>
          <a:xfrm>
            <a:off x="7204511" y="1496516"/>
            <a:ext cx="472956" cy="472956"/>
            <a:chOff x="4335522" y="2345105"/>
            <a:chExt cx="472956" cy="472956"/>
          </a:xfrm>
        </p:grpSpPr>
        <p:sp>
          <p:nvSpPr>
            <p:cNvPr id="279" name="Овал 278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0" name="TextBox 279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34" name="Прямая соединительная линия 233"/>
          <p:cNvCxnSpPr/>
          <p:nvPr/>
        </p:nvCxnSpPr>
        <p:spPr>
          <a:xfrm flipV="1">
            <a:off x="5953115" y="1223892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5" name="Прямая соединительная линия 234"/>
          <p:cNvCxnSpPr/>
          <p:nvPr/>
        </p:nvCxnSpPr>
        <p:spPr>
          <a:xfrm>
            <a:off x="6225257" y="1696678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6" name="Прямая соединительная линия 235"/>
          <p:cNvCxnSpPr/>
          <p:nvPr/>
        </p:nvCxnSpPr>
        <p:spPr>
          <a:xfrm flipV="1">
            <a:off x="6025115" y="1223892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7" name="Прямая соединительная линия 236"/>
          <p:cNvCxnSpPr/>
          <p:nvPr/>
        </p:nvCxnSpPr>
        <p:spPr>
          <a:xfrm flipV="1">
            <a:off x="5953115" y="1970000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8" name="Прямая соединительная линия 237"/>
          <p:cNvCxnSpPr/>
          <p:nvPr/>
        </p:nvCxnSpPr>
        <p:spPr>
          <a:xfrm flipV="1">
            <a:off x="6025115" y="1969472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9" name="Прямая соединительная линия 238"/>
          <p:cNvCxnSpPr/>
          <p:nvPr/>
        </p:nvCxnSpPr>
        <p:spPr>
          <a:xfrm>
            <a:off x="6226715" y="1768678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40" name="Группа 239"/>
          <p:cNvGrpSpPr/>
          <p:nvPr/>
        </p:nvGrpSpPr>
        <p:grpSpPr>
          <a:xfrm>
            <a:off x="5754779" y="1496516"/>
            <a:ext cx="472956" cy="472956"/>
            <a:chOff x="4335522" y="2345105"/>
            <a:chExt cx="472956" cy="472956"/>
          </a:xfrm>
        </p:grpSpPr>
        <p:sp>
          <p:nvSpPr>
            <p:cNvPr id="277" name="Овал 276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78" name="TextBox 277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41" name="Прямая соединительная линия 240"/>
          <p:cNvCxnSpPr/>
          <p:nvPr/>
        </p:nvCxnSpPr>
        <p:spPr>
          <a:xfrm flipV="1">
            <a:off x="7402847" y="269539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2" name="Прямая соединительная линия 241"/>
          <p:cNvCxnSpPr/>
          <p:nvPr/>
        </p:nvCxnSpPr>
        <p:spPr>
          <a:xfrm>
            <a:off x="7675128" y="316339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3" name="Прямая соединительная линия 242"/>
          <p:cNvCxnSpPr/>
          <p:nvPr/>
        </p:nvCxnSpPr>
        <p:spPr>
          <a:xfrm flipV="1">
            <a:off x="7474847" y="269486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4" name="Прямая соединительная линия 243"/>
          <p:cNvCxnSpPr/>
          <p:nvPr/>
        </p:nvCxnSpPr>
        <p:spPr>
          <a:xfrm flipV="1">
            <a:off x="7402847" y="343671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5" name="Прямая соединительная линия 244"/>
          <p:cNvCxnSpPr/>
          <p:nvPr/>
        </p:nvCxnSpPr>
        <p:spPr>
          <a:xfrm flipV="1">
            <a:off x="7474847" y="343618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6" name="Прямая соединительная линия 245"/>
          <p:cNvCxnSpPr/>
          <p:nvPr/>
        </p:nvCxnSpPr>
        <p:spPr>
          <a:xfrm>
            <a:off x="7675128" y="323539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7" name="Прямая соединительная линия 246"/>
          <p:cNvCxnSpPr/>
          <p:nvPr/>
        </p:nvCxnSpPr>
        <p:spPr>
          <a:xfrm>
            <a:off x="6925853" y="316339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8" name="Прямая соединительная линия 247"/>
          <p:cNvCxnSpPr/>
          <p:nvPr/>
        </p:nvCxnSpPr>
        <p:spPr>
          <a:xfrm>
            <a:off x="6927311" y="323539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49" name="Группа 248"/>
          <p:cNvGrpSpPr/>
          <p:nvPr/>
        </p:nvGrpSpPr>
        <p:grpSpPr>
          <a:xfrm>
            <a:off x="7204511" y="2963233"/>
            <a:ext cx="472956" cy="472956"/>
            <a:chOff x="4335522" y="2345105"/>
            <a:chExt cx="472956" cy="472956"/>
          </a:xfrm>
        </p:grpSpPr>
        <p:sp>
          <p:nvSpPr>
            <p:cNvPr id="275" name="Овал 274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76" name="TextBox 275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50" name="Прямая соединительная линия 249"/>
          <p:cNvCxnSpPr/>
          <p:nvPr/>
        </p:nvCxnSpPr>
        <p:spPr>
          <a:xfrm flipV="1">
            <a:off x="5930934" y="268622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1" name="Прямая соединительная линия 250"/>
          <p:cNvCxnSpPr/>
          <p:nvPr/>
        </p:nvCxnSpPr>
        <p:spPr>
          <a:xfrm>
            <a:off x="6203076" y="315422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2" name="Прямая соединительная линия 251"/>
          <p:cNvCxnSpPr/>
          <p:nvPr/>
        </p:nvCxnSpPr>
        <p:spPr>
          <a:xfrm flipV="1">
            <a:off x="6002934" y="268570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3" name="Прямая соединительная линия 252"/>
          <p:cNvCxnSpPr/>
          <p:nvPr/>
        </p:nvCxnSpPr>
        <p:spPr>
          <a:xfrm flipV="1">
            <a:off x="5930934" y="3427022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4" name="Прямая соединительная линия 253"/>
          <p:cNvCxnSpPr/>
          <p:nvPr/>
        </p:nvCxnSpPr>
        <p:spPr>
          <a:xfrm flipV="1">
            <a:off x="6002934" y="342702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5" name="Прямая соединительная линия 254"/>
          <p:cNvCxnSpPr/>
          <p:nvPr/>
        </p:nvCxnSpPr>
        <p:spPr>
          <a:xfrm>
            <a:off x="6204534" y="322622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56" name="Группа 255"/>
          <p:cNvGrpSpPr/>
          <p:nvPr/>
        </p:nvGrpSpPr>
        <p:grpSpPr>
          <a:xfrm>
            <a:off x="5756328" y="2954067"/>
            <a:ext cx="472956" cy="472956"/>
            <a:chOff x="4335522" y="2345105"/>
            <a:chExt cx="472956" cy="472956"/>
          </a:xfrm>
        </p:grpSpPr>
        <p:sp>
          <p:nvSpPr>
            <p:cNvPr id="273" name="Овал 272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74" name="TextBox 273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57" name="Прямая соединительная линия 256"/>
          <p:cNvCxnSpPr/>
          <p:nvPr/>
        </p:nvCxnSpPr>
        <p:spPr>
          <a:xfrm flipV="1">
            <a:off x="6682986" y="1223892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8" name="Прямая соединительная линия 257"/>
          <p:cNvCxnSpPr/>
          <p:nvPr/>
        </p:nvCxnSpPr>
        <p:spPr>
          <a:xfrm flipV="1">
            <a:off x="6754986" y="1223892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59" name="Группа 258"/>
          <p:cNvGrpSpPr/>
          <p:nvPr/>
        </p:nvGrpSpPr>
        <p:grpSpPr>
          <a:xfrm>
            <a:off x="6476328" y="1496345"/>
            <a:ext cx="472956" cy="472956"/>
            <a:chOff x="1540800" y="2643758"/>
            <a:chExt cx="472956" cy="472956"/>
          </a:xfrm>
        </p:grpSpPr>
        <p:sp>
          <p:nvSpPr>
            <p:cNvPr id="271" name="Овал 270"/>
            <p:cNvSpPr/>
            <p:nvPr/>
          </p:nvSpPr>
          <p:spPr>
            <a:xfrm>
              <a:off x="1540800" y="2643758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72" name="TextBox 271"/>
            <p:cNvSpPr txBox="1"/>
            <p:nvPr/>
          </p:nvSpPr>
          <p:spPr>
            <a:xfrm>
              <a:off x="1588765" y="2695570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60" name="Прямая соединительная линия 259"/>
          <p:cNvCxnSpPr/>
          <p:nvPr/>
        </p:nvCxnSpPr>
        <p:spPr>
          <a:xfrm flipV="1">
            <a:off x="6682986" y="343674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1" name="Прямая соединительная линия 260"/>
          <p:cNvCxnSpPr/>
          <p:nvPr/>
        </p:nvCxnSpPr>
        <p:spPr>
          <a:xfrm flipV="1">
            <a:off x="6754986" y="343674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62" name="Группа 261"/>
          <p:cNvGrpSpPr/>
          <p:nvPr/>
        </p:nvGrpSpPr>
        <p:grpSpPr>
          <a:xfrm>
            <a:off x="6477744" y="2964876"/>
            <a:ext cx="472956" cy="472956"/>
            <a:chOff x="1542216" y="4107331"/>
            <a:chExt cx="472956" cy="472956"/>
          </a:xfrm>
        </p:grpSpPr>
        <p:sp>
          <p:nvSpPr>
            <p:cNvPr id="269" name="Овал 268"/>
            <p:cNvSpPr/>
            <p:nvPr/>
          </p:nvSpPr>
          <p:spPr>
            <a:xfrm>
              <a:off x="1542216" y="4107331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70" name="TextBox 269"/>
            <p:cNvSpPr txBox="1"/>
            <p:nvPr/>
          </p:nvSpPr>
          <p:spPr>
            <a:xfrm>
              <a:off x="1590181" y="4159143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63" name="Прямая соединительная линия 262"/>
          <p:cNvCxnSpPr/>
          <p:nvPr/>
        </p:nvCxnSpPr>
        <p:spPr>
          <a:xfrm>
            <a:off x="7675128" y="242154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4" name="Прямая соединительная линия 263"/>
          <p:cNvCxnSpPr/>
          <p:nvPr/>
        </p:nvCxnSpPr>
        <p:spPr>
          <a:xfrm>
            <a:off x="7675128" y="249354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5" name="Овал 264"/>
          <p:cNvSpPr/>
          <p:nvPr/>
        </p:nvSpPr>
        <p:spPr>
          <a:xfrm>
            <a:off x="7203272" y="2212857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6" name="TextBox 265"/>
          <p:cNvSpPr txBox="1"/>
          <p:nvPr/>
        </p:nvSpPr>
        <p:spPr>
          <a:xfrm>
            <a:off x="7251237" y="2264669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7" name="Овал 266"/>
          <p:cNvSpPr/>
          <p:nvPr/>
        </p:nvSpPr>
        <p:spPr>
          <a:xfrm>
            <a:off x="5756328" y="2212745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8" name="TextBox 267"/>
          <p:cNvSpPr txBox="1"/>
          <p:nvPr/>
        </p:nvSpPr>
        <p:spPr>
          <a:xfrm>
            <a:off x="5808260" y="226455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84" name="Группа 283"/>
          <p:cNvGrpSpPr/>
          <p:nvPr/>
        </p:nvGrpSpPr>
        <p:grpSpPr>
          <a:xfrm>
            <a:off x="3575707" y="1964616"/>
            <a:ext cx="216024" cy="216024"/>
            <a:chOff x="2826961" y="2665462"/>
            <a:chExt cx="914400" cy="914400"/>
          </a:xfrm>
        </p:grpSpPr>
        <p:sp>
          <p:nvSpPr>
            <p:cNvPr id="285" name="Овал 28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6" name="Минус 28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1" name="Группа 290"/>
          <p:cNvGrpSpPr/>
          <p:nvPr/>
        </p:nvGrpSpPr>
        <p:grpSpPr>
          <a:xfrm>
            <a:off x="4944990" y="2738043"/>
            <a:ext cx="216024" cy="216024"/>
            <a:chOff x="2826961" y="2665462"/>
            <a:chExt cx="914400" cy="914400"/>
          </a:xfrm>
        </p:grpSpPr>
        <p:sp>
          <p:nvSpPr>
            <p:cNvPr id="292" name="Овал 29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Минус 29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4" name="Группа 293"/>
          <p:cNvGrpSpPr/>
          <p:nvPr/>
        </p:nvGrpSpPr>
        <p:grpSpPr>
          <a:xfrm>
            <a:off x="6071758" y="1953545"/>
            <a:ext cx="216024" cy="216024"/>
            <a:chOff x="2826961" y="2665462"/>
            <a:chExt cx="914400" cy="914400"/>
          </a:xfrm>
        </p:grpSpPr>
        <p:sp>
          <p:nvSpPr>
            <p:cNvPr id="295" name="Овал 29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6" name="Минус 29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1" name="Группа 300"/>
          <p:cNvGrpSpPr/>
          <p:nvPr/>
        </p:nvGrpSpPr>
        <p:grpSpPr>
          <a:xfrm>
            <a:off x="3156739" y="2720850"/>
            <a:ext cx="216024" cy="216024"/>
            <a:chOff x="2826961" y="2665462"/>
            <a:chExt cx="914400" cy="914400"/>
          </a:xfrm>
        </p:grpSpPr>
        <p:sp>
          <p:nvSpPr>
            <p:cNvPr id="302" name="Овал 30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3" name="Минус 30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5" name="Группа 304"/>
          <p:cNvGrpSpPr>
            <a:grpSpLocks noChangeAspect="1"/>
          </p:cNvGrpSpPr>
          <p:nvPr/>
        </p:nvGrpSpPr>
        <p:grpSpPr>
          <a:xfrm>
            <a:off x="3095616" y="2736060"/>
            <a:ext cx="216000" cy="216000"/>
            <a:chOff x="1450504" y="2618606"/>
            <a:chExt cx="914400" cy="914400"/>
          </a:xfrm>
        </p:grpSpPr>
        <p:sp>
          <p:nvSpPr>
            <p:cNvPr id="306" name="Овал 30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7" name="Плюс 30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8" name="Группа 307"/>
          <p:cNvGrpSpPr>
            <a:grpSpLocks noChangeAspect="1"/>
          </p:cNvGrpSpPr>
          <p:nvPr/>
        </p:nvGrpSpPr>
        <p:grpSpPr>
          <a:xfrm>
            <a:off x="3581649" y="1970000"/>
            <a:ext cx="216000" cy="216000"/>
            <a:chOff x="1450504" y="2618606"/>
            <a:chExt cx="914400" cy="914400"/>
          </a:xfrm>
        </p:grpSpPr>
        <p:sp>
          <p:nvSpPr>
            <p:cNvPr id="309" name="Овал 30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Плюс 30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1" name="Группа 310"/>
          <p:cNvGrpSpPr>
            <a:grpSpLocks noChangeAspect="1"/>
          </p:cNvGrpSpPr>
          <p:nvPr/>
        </p:nvGrpSpPr>
        <p:grpSpPr>
          <a:xfrm>
            <a:off x="5020884" y="2733885"/>
            <a:ext cx="216000" cy="216000"/>
            <a:chOff x="1450504" y="2618606"/>
            <a:chExt cx="914400" cy="914400"/>
          </a:xfrm>
        </p:grpSpPr>
        <p:sp>
          <p:nvSpPr>
            <p:cNvPr id="312" name="Овал 311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3" name="Плюс 312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4" name="Группа 313"/>
          <p:cNvGrpSpPr>
            <a:grpSpLocks noChangeAspect="1"/>
          </p:cNvGrpSpPr>
          <p:nvPr/>
        </p:nvGrpSpPr>
        <p:grpSpPr>
          <a:xfrm>
            <a:off x="6002934" y="1966967"/>
            <a:ext cx="216000" cy="216000"/>
            <a:chOff x="1450504" y="2618606"/>
            <a:chExt cx="914400" cy="914400"/>
          </a:xfrm>
        </p:grpSpPr>
        <p:sp>
          <p:nvSpPr>
            <p:cNvPr id="315" name="Овал 314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6" name="Плюс 315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7" name="TextBox 316"/>
          <p:cNvSpPr txBox="1"/>
          <p:nvPr/>
        </p:nvSpPr>
        <p:spPr>
          <a:xfrm>
            <a:off x="976634" y="359796"/>
            <a:ext cx="7483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Дырка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— незаполненная валентная связь, проявляющая себя как положительный заряд, численно равный заряду электрона.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18" name="Группа 31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31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1" name="TextBox 320"/>
          <p:cNvSpPr txBox="1"/>
          <p:nvPr/>
        </p:nvSpPr>
        <p:spPr>
          <a:xfrm>
            <a:off x="975600" y="3932351"/>
            <a:ext cx="74837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Полупроводники обладают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электронно-дырочной проводимостью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Электронно-дырочная проводимость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чистых полупроводников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называется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собственной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87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8" fill="hold">
                      <p:stCondLst>
                        <p:cond delay="indefinite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5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-3.63692E-6 C 0.00278 -0.00555 0.00816 -0.01235 0.01232 -0.01358 C 0.0158 -0.01759 0.01857 -0.01543 0.02014 -0.00988 C 0.01996 0.00031 0.02239 0.0068 0.01771 0.00957 C 0.01666 0.00927 0.01545 0.00988 0.01441 0.00896 C 0.01302 0.00772 0.01337 0.00062 0.01337 0.00093 C 0.01371 -0.00926 0.01267 -0.00679 0.01614 -0.00895 C 0.01805 -0.00864 0.02014 -0.00895 0.02205 -0.00833 C 0.02396 -0.00771 0.02482 -0.00154 0.02587 0.00062 C 0.02604 0.00124 0.02604 0.00186 0.02621 0.00247 C 0.02621 0.00309 0.02621 0.00371 0.02639 0.00433 C 0.02656 0.00556 0.02708 0.00803 0.02708 0.00834 C 0.02656 0.01575 0.0243 0.01544 0.02916 0.01328 C 0.03021 0.01143 0.0309 0.01019 0.03125 0.00741 C 0.0309 0.00186 0.03003 -0.00185 0.02778 -0.00586 C 0.02725 -0.00864 0.02778 -0.00895 0.02916 -0.00988 C 0.03038 -0.00957 0.03177 -0.00988 0.03281 -0.00895 C 0.03368 -0.00833 0.03489 -0.00524 0.03489 -0.00494 C 0.03524 -0.00031 0.03611 0.00587 0.0342 0.01019 C 0.03333 0.01482 0.03541 0.01606 0.0375 0.01698 C 0.03923 0.01482 0.03889 0.01204 0.04062 0.01019 C 0.04288 0.01328 0.04045 0.02007 0.04323 0.02162 C 0.04427 0.01698 0.04357 0.01204 0.04531 0.00803 C 0.04566 0.00494 0.046 0.00463 0.04757 0.00371 C 0.05 0.00402 0.05225 0.00371 0.05469 0.00433 C 0.05642 0.00494 0.05607 0.00803 0.05729 0.00957 C 0.05903 0.01174 0.06163 0.01081 0.06371 0.01143 C 0.0658 0.01112 0.06788 0.01143 0.06979 0.01081 C 0.0717 0.01019 0.07222 0.00494 0.07378 0.00309 C 0.07482 -3.63692E-6 0.07482 -0.0037 0.07673 -0.00463 C 0.07864 -0.00432 0.08767 -0.00771 0.08889 -3.63692E-6 C 0.08854 0.00494 0.08732 0.01266 0.0842 0.01451 C 0.08333 0.01421 0.08229 0.01451 0.08142 0.0139 C 0.07969 0.01266 0.08107 0.0071 0.08142 0.00371 C 0.08177 -0.00123 0.08628 -0.00648 0.08854 -0.00771 C 0.09166 -0.00648 0.09201 -0.00277 0.09392 0.00124 C 0.09479 0.00556 0.09566 0.00957 0.09722 0.01328 C 0.09809 0.01791 0.09722 0.0176 0.09965 0.01575 C 0.10139 0.01081 0.10104 0.00525 0.10191 -0.00031 C 0.10243 -0.02686 0.10208 -0.01111 0.1092 -0.01512 C 0.10955 -0.01543 0.10798 -0.01852 0.10833 -0.01883 C 0.10868 -0.02068 0.11285 -0.02192 0.11337 -0.02377 C 0.11406 -0.02593 0.11545 -0.0284 0.11545 -0.02809 C 0.11666 -0.03735 0.13038 -0.01358 0.12535 -0.01667 C 0.1243 -0.01636 0.11684 -0.0142 0.1158 -0.01327 C 0.1151 -0.01265 0.10798 -0.01574 0.10729 -0.0142 C 0.10642 -0.01173 0.11302 -0.02902 0.11146 -0.02717 C 0.11041 -0.03334 0.125 -0.03612 0.12344 -0.04168 C 0.12361 -0.05804 0.12066 -0.08336 0.1217 -0.10342 C 0.12239 -0.10775 0.11128 -0.10589 0.11302 -0.10867 C 0.10972 -0.10991 0.10989 -0.11423 0.10972 -0.11701 C 0.10955 -0.11979 0.10868 -0.12349 0.11146 -0.12565 C 0.11458 -0.12936 0.12309 -0.12905 0.12621 -0.12936 C 0.13038 -0.13152 0.13489 -0.13306 0.13923 -0.13337 C 0.1401 -0.13337 0.14479 -0.13337 0.14635 -0.13244 C 0.1493 -0.1309 0.14948 -0.12936 0.1533 -0.12936 " pathEditMode="relative" rAng="0" ptsTypes="ffffffffffffffffffffffffffffffffffffffffffffffffffafffff">
                                      <p:cBhvr>
                                        <p:cTn id="517" dur="7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5588"/>
                                    </p:animMotion>
                                  </p:childTnLst>
                                </p:cTn>
                              </p:par>
                              <p:par>
                                <p:cTn id="518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3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0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7.22222E-6 -3.88649E-7 C 0.00226 -0.00216 0.00452 -0.0037 0.00678 -0.00586 C 0.01806 -0.00401 0.01251 -0.00339 0.02032 0.00123 C 0.02501 0.0074 0.02397 -0.00771 0.02431 -0.01295 C 0.02483 0.00278 0.02483 0.00216 0.02709 0.01326 C 0.02605 0.01912 0.02466 0.01851 0.02154 0.01697 C 0.02049 0.00925 0.02414 -0.00802 0.01824 -0.00093 C 0.01876 0.02252 0.02327 0.04781 0.00747 0.05182 C 0.004 0.05583 0.00053 0.0546 -0.00277 0.05059 C -0.00503 0.0438 -0.00607 0.03701 -0.00954 0.03146 C -0.01006 0.02745 -0.01128 0.02468 -0.01215 0.02067 C -0.01162 0.01234 -0.01232 0.00833 -0.00885 0.0037 C -0.00607 -0.0037 -0.0019 -0.00555 0.00279 -0.00709 C 0.00574 -0.00679 0.00869 -0.0074 0.01147 -0.00586 C 0.01355 -0.00463 0.01685 0.00123 0.01685 0.00123 C 0.01997 0.00925 0.01945 0.01141 0.02431 0.01326 C 0.02952 0.01172 0.02831 0.01141 0.02969 0.0037 C 0.02865 -0.0037 0.02622 -0.00339 0.02292 -0.00709 C 0.02119 -0.01666 0.03022 -0.0111 0.03317 -0.0108 C 0.03317 -0.0108 0.03299 -0.01419 0.03247 -0.01542 C 0.03195 -0.01696 0.03108 -0.01789 0.03039 -0.01912 C 0.02779 -0.0327 0.02136 -0.03054 0.01685 -0.03948 C 0.01424 -0.04442 0.01563 -0.04195 0.01285 -0.04658 C 0.01147 -0.06323 0.01077 -0.062 0.01216 -0.08513 C 0.01233 -0.08883 0.01424 -0.09593 0.01424 -0.09593 C 0.0132 -0.11135 0.01164 -0.10857 0.00747 -0.11999 C 0.00973 -0.12554 0.01181 -0.12646 0.01546 -0.12832 C 0.02327 -0.12616 0.02362 -0.12276 0.0264 -0.10919 C 0.02466 -0.09655 0.01702 -0.10364 0.01008 -0.10426 C 0.00817 -0.10765 0.00626 -0.10981 0.00469 -0.11382 C 0.00244 -0.12616 0.01233 -0.12986 0.01685 -0.13202 C 0.00851 -0.13418 7.22222E-6 -0.13171 -0.00815 -0.13418 C -0.00902 -0.13448 -0.00815 -0.13788 -0.00746 -0.13911 C -0.00572 -0.14281 -0.00103 -0.14651 0.0014 -0.14867 C 0.00452 -0.14836 0.00765 -0.14867 0.01077 -0.14744 C 0.01494 -0.1459 0.01945 -0.13356 0.02154 -0.12708 C 0.02553 -0.14096 0.0231 -0.14312 0.01615 -0.14621 C 0.0014 -0.14497 0.00452 -0.14744 0.00209 -0.12122 C 0.00174 -0.1169 0.00209 -0.12986 0.00279 -0.13418 C 0.004 -0.1422 0.00904 -0.14436 0.01285 -0.14621 C 0.01529 -0.1459 0.01789 -0.14651 0.02032 -0.14528 C 0.02101 -0.14497 0.02414 -0.13695 0.02431 -0.13664 C 0.02605 -0.13294 0.02813 -0.12986 0.03039 -0.12708 C 0.03195 -0.1388 0.03039 -0.15885 0.02292 -0.16317 C 0.01685 -0.16163 0.0198 -0.16194 0.01424 -0.16194 " pathEditMode="relative" ptsTypes="ffffffffffffffffffffffffffffffffffffffffffffA">
                                      <p:cBhvr>
                                        <p:cTn id="525" dur="6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6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1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0" presetClass="pat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16667E-6 5.93461E-6 C -0.00052 -0.01017 -0.00069 -0.01788 -0.00538 -0.02405 C -0.00556 -0.02529 -0.00556 -0.02683 -0.00608 -0.02775 C -0.00712 -0.0296 -0.01007 -0.03238 -0.01007 -0.03238 C -0.01163 -0.03207 -0.01372 -0.03331 -0.01493 -0.03146 C -0.01684 -0.02806 -0.01146 -0.01819 -0.01146 -0.01819 C -0.01233 -0.00493 -0.01337 -0.00154 -0.01962 0.00587 C -0.02344 0.00433 -0.02378 0.00371 -0.025 -0.00246 C -0.02431 -0.01326 -0.02361 -0.0148 -0.02031 -0.02282 C -0.02014 -0.02683 -0.01927 -0.03084 -0.01962 -0.03485 C -0.01979 -0.03608 -0.02101 -0.0367 -0.0217 -0.03608 C -0.02292 -0.03485 -0.02448 -0.02652 -0.025 -0.02405 C -0.02691 -0.01634 -0.02969 -0.00894 -0.03108 -0.00123 C -0.03194 0.02098 -0.02917 0.01605 -0.03646 0.02036 C -0.03889 0.02623 -0.03646 0.02499 -0.03385 0.02993 C -0.03316 0.03332 -0.03247 0.03825 -0.03177 0.03702 C -0.0316 0.03671 -0.03333 0.02561 -0.03385 0.0216 C -0.03455 0.01666 -0.03299 0.00834 -0.03576 0.0071 C -0.04132 0.00463 -0.04497 0.00217 -0.05069 0.00124 C -0.05868 -0.00493 -0.07118 -0.004 -0.07969 -0.00493 C -0.08889 -0.01141 -0.08524 -0.00832 -0.09062 -0.01326 C -0.09253 -0.02621 -0.08854 -0.0259 -0.09722 -0.02405 C -0.09948 -0.0185 -0.10156 -0.00801 -0.0967 -0.00493 C -0.09271 0.00463 -0.09479 0.00155 -0.09115 0.00587 C -0.08976 0.01019 -0.08819 0.01173 -0.08576 0.0142 C -0.08194 0.01173 -0.08038 0.01204 -0.08437 -0.00246 C -0.08507 -0.00462 -0.08715 -0.00339 -0.08854 -0.00369 C -0.09201 -0.00215 -0.09479 0.00371 -0.09722 0.00834 C -0.10122 0.00803 -0.10538 0.00834 -0.10937 0.0071 C -0.11354 0.00556 -0.11094 -0.01017 -0.11076 -0.01079 C -0.11042 -0.01326 -0.10799 -0.01295 -0.10677 -0.01449 C -0.07674 -0.01202 -0.1 -0.0148 -0.08646 -0.00863 C -0.08437 -0.00493 -0.08507 -0.00493 -0.08247 -0.00369 C -0.08073 -0.00277 -0.07708 -0.00123 -0.07708 -0.00123 C -0.07812 0.00433 -0.07934 0.00895 -0.08247 0.0108 C -0.09601 0.00926 -0.09149 0.01327 -0.09722 0.00217 C -0.09809 -0.00369 -0.09861 -0.00493 -0.09722 -0.01202 C -0.09653 -0.01603 -0.09115 -0.01819 -0.09115 -0.01819 C -0.09271 -0.03115 -0.10156 -0.02745 -0.10538 -0.01819 C -0.1059 0.00062 -0.10312 0.00834 -0.11285 0.00834 " pathEditMode="relative" ptsTypes="fffffffffffffffffffffffffffffffffffffffA">
                                      <p:cBhvr>
                                        <p:cTn id="533" dur="47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4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5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9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0" presetID="0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66667E-6 -6.45281E-6 C 0.00225 -0.00247 0.00746 -0.00494 0.00746 -0.00494 C 0.01111 -0.00463 0.01475 -0.00556 0.01823 -0.00371 C 0.02083 -0.00216 0.02205 0.00308 0.0243 0.00585 C 0.02569 0.00493 0.0302 0.0037 0.02569 -0.00247 C 0.02482 -0.00371 0.02343 -0.00155 0.02222 -0.00124 C 0.02656 0.00308 0.02743 0.01233 0.02899 0.02035 C 0.02743 0.02467 0.02586 0.02714 0.02361 0.02991 C 0.02604 0.03207 0.03038 0.03331 0.02708 0.03948 C 0.02656 0.0404 0.02569 0.0404 0.025 0.04071 C 0.0033 0.03701 0.00642 0.04873 0.0033 0.03362 C 0.00468 0.02128 0.01232 0.0256 0.01892 0.02498 C 0.02031 0.02467 0.02257 0.0259 0.02291 0.02375 C 0.02482 0.01264 0.02014 0.01264 0.01684 0.01079 C 0.01475 0.00801 0.01336 0.00462 0.01076 0.00339 C 0.00902 0.00246 0.00711 0.00184 0.00538 0.00092 C 0.00468 0.00061 0.0033 -6.45281E-6 0.0033 -6.45281E-6 C 0.00208 -0.00926 0.01041 -0.00803 0.01354 -0.00864 C 0.0184 -0.0108 0.01961 -0.01018 0.02222 -0.01697 C 0.021 -0.02499 0.01632 -0.02129 0.01215 -0.02067 C 0.00972 -0.0179 0.00902 -0.01574 0.00816 -0.0108 C 0.00833 -0.0071 0.00798 -0.0034 0.00885 -6.45281E-6 C 0.0092 0.00154 0.01059 0.0003 0.01145 0.00092 C 0.01406 0.00308 0.01614 0.00616 0.01892 0.00832 C 0.02083 0.00986 0.025 0.01202 0.025 0.01202 C 0.02118 0.01326 0.02066 0.01295 0.01892 0.01912 C 0.01857 0.02837 0.01944 0.03978 0.01614 0.0478 C 0.01493 0.05922 0.01684 0.04657 0.01354 0.05644 C 0.01198 0.06138 0.01076 0.06785 0.00955 0.0731 C 0.00972 0.07711 0.0092 0.08143 0.01007 0.08513 C 0.01076 0.08821 0.01423 0.09222 0.01423 0.09222 C 0.01354 0.11042 0.01284 0.11443 0.01354 0.13201 C 0.01562 0.13109 0.01753 0.12985 0.01961 0.12954 C 0.02725 0.12862 0.01857 0.13664 0.01684 0.13787 C 0.0151 0.13911 0.01319 0.13941 0.01145 0.14034 C 0.00382 0.13849 0.00781 0.13941 0.01145 0.13417 C 0.0125 0.12954 0.01284 0.12738 0.01562 0.12584 C 0.01875 0.13016 0.02135 0.13325 0.02361 0.13911 C 0.02135 0.15083 0.01284 0.14466 0.00746 0.14404 C 0.00573 0.12523 -0.0007 0.13294 0.02222 0.13417 C 0.021 0.14805 0.02152 0.15144 0.01493 0.15823 C 0.00312 0.157 0.0026 0.16286 1.66667E-6 0.14867 C 0.00173 0.13664 0.01145 0.14342 0.01684 0.14404 C 0.02014 0.14743 0.02378 0.1499 0.02708 0.1536 C 0.02882 0.16193 0.02517 0.16563 0.021 0.16779 C 0.00972 0.16687 0.00607 0.1644 -0.0033 0.15823 C 1.66667E-6 0.16317 0.00104 0.16656 0.00538 0.16779 C 0.01024 0.17211 0.01493 0.17612 0.02031 0.17859 C 0.02795 0.17766 0.02847 0.17859 0.03316 0.17026 C 0.03246 0.16101 0.03194 0.15946 0.02708 0.157 C 0.02552 0.15792 0.02361 0.15792 0.02222 0.15946 C 0.0217 0.16008 0.02205 0.16224 0.0217 0.16317 C 0.02066 0.16625 0.01927 0.16718 0.01753 0.16903 C 0.00955 0.16594 0.01527 0.16779 1.66667E-6 0.16779 " pathEditMode="relative" ptsTypes="fffffffffffffffffffffffffffffffffffffffffffffffffffffA">
                                      <p:cBhvr>
                                        <p:cTn id="541" dur="3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2" fill="hold">
                      <p:stCondLst>
                        <p:cond delay="indefinite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6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9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5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6" fill="hold">
                      <p:stCondLst>
                        <p:cond delay="indefinite"/>
                      </p:stCondLst>
                      <p:childTnLst>
                        <p:par>
                          <p:cTn id="557" fill="hold">
                            <p:stCondLst>
                              <p:cond delay="0"/>
                            </p:stCondLst>
                            <p:childTnLst>
                              <p:par>
                                <p:cTn id="5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1" fill="hold">
                      <p:stCondLst>
                        <p:cond delay="indefinite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3.7037E-6 C -0.00591 -0.00216 -0.01181 -0.00154 -0.01772 -0.00061 C -0.01893 0.00062 -0.02015 0.00062 -0.02119 0.00216 C -0.02206 0.0105 -0.02188 0.01821 -0.01893 0.02469 C -0.01928 0.03148 -0.01928 0.0392 -0.02379 0.04043 C -0.02483 0.04167 -0.02535 0.04352 -0.02605 0.04506 C -0.02605 0.04784 -0.02605 0.05031 -0.02622 0.05309 C -0.0264 0.05432 -0.02726 0.05772 -0.02726 0.05648 C -0.02726 0.05525 -0.02692 0.05371 -0.02692 0.05247 " pathEditMode="relative" ptsTypes="ffffffffA">
                                      <p:cBhvr>
                                        <p:cTn id="570" dur="2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1" fill="hold">
                      <p:stCondLst>
                        <p:cond delay="indefinite"/>
                      </p:stCondLst>
                      <p:childTnLst>
                        <p:par>
                          <p:cTn id="572" fill="hold">
                            <p:stCondLst>
                              <p:cond delay="0"/>
                            </p:stCondLst>
                            <p:childTnLst>
                              <p:par>
                                <p:cTn id="5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5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  <p:bldP spid="48" grpId="0" animBg="1"/>
      <p:bldP spid="49" grpId="0"/>
      <p:bldP spid="197" grpId="0" animBg="1"/>
      <p:bldP spid="198" grpId="0"/>
      <p:bldP spid="151" grpId="0" animBg="1"/>
      <p:bldP spid="152" grpId="0"/>
      <p:bldP spid="265" grpId="0" animBg="1"/>
      <p:bldP spid="266" grpId="0"/>
      <p:bldP spid="267" grpId="0" animBg="1"/>
      <p:bldP spid="268" grpId="0"/>
      <p:bldP spid="317" grpId="0"/>
      <p:bldP spid="3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267494"/>
            <a:ext cx="6305591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Примесная проводимость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3712644">
            <a:off x="2368933" y="1085425"/>
            <a:ext cx="684076" cy="80280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7880000">
            <a:off x="6091175" y="1077131"/>
            <a:ext cx="684076" cy="802932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16186" y="1923678"/>
            <a:ext cx="2448271" cy="735812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Донорная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79676" y="1922400"/>
            <a:ext cx="2448000" cy="734400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Акцепторная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1897295" y="2787774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760649" y="2786400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4710" y="3507854"/>
            <a:ext cx="3711225" cy="11678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Донорные примеси отдают электроны и увеличивают электронную проводимость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148064" y="3507854"/>
            <a:ext cx="3711225" cy="11678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Акцепторные примеси способствуют образованию дырок и увеличивают дырочную проводимость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8856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0" name="Прямая соединительная линия 249"/>
          <p:cNvCxnSpPr>
            <a:endCxn id="227" idx="1"/>
          </p:cNvCxnSpPr>
          <p:nvPr/>
        </p:nvCxnSpPr>
        <p:spPr>
          <a:xfrm flipV="1">
            <a:off x="6079969" y="2149239"/>
            <a:ext cx="156611" cy="15205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52" name="Прямая соединительная линия 251"/>
          <p:cNvCxnSpPr>
            <a:endCxn id="221" idx="1"/>
          </p:cNvCxnSpPr>
          <p:nvPr/>
        </p:nvCxnSpPr>
        <p:spPr>
          <a:xfrm flipH="1" flipV="1">
            <a:off x="3588816" y="2157070"/>
            <a:ext cx="140786" cy="144224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318016" y="20149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590158" y="2482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390016" y="201445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318016" y="275630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390016" y="275577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591616" y="2554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841022" y="2482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42480" y="2554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0" name="Группа 19"/>
          <p:cNvGrpSpPr/>
          <p:nvPr/>
        </p:nvGrpSpPr>
        <p:grpSpPr>
          <a:xfrm>
            <a:off x="2112816" y="2282819"/>
            <a:ext cx="472956" cy="472956"/>
            <a:chOff x="4335522" y="2345105"/>
            <a:chExt cx="472956" cy="472956"/>
          </a:xfrm>
        </p:grpSpPr>
        <p:sp>
          <p:nvSpPr>
            <p:cNvPr id="21" name="Овал 20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3" name="Прямая соединительная линия 22"/>
          <p:cNvCxnSpPr/>
          <p:nvPr/>
        </p:nvCxnSpPr>
        <p:spPr>
          <a:xfrm flipV="1">
            <a:off x="3039335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311616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111335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3039335" y="203143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3111335" y="203090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311616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562341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563799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1" name="Группа 30"/>
          <p:cNvGrpSpPr/>
          <p:nvPr/>
        </p:nvGrpSpPr>
        <p:grpSpPr>
          <a:xfrm>
            <a:off x="2840999" y="1557952"/>
            <a:ext cx="472956" cy="472956"/>
            <a:chOff x="4335522" y="2345105"/>
            <a:chExt cx="472956" cy="472956"/>
          </a:xfrm>
        </p:grpSpPr>
        <p:sp>
          <p:nvSpPr>
            <p:cNvPr id="32" name="Овал 31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34" name="Прямая соединительная линия 33"/>
          <p:cNvCxnSpPr/>
          <p:nvPr/>
        </p:nvCxnSpPr>
        <p:spPr>
          <a:xfrm flipV="1">
            <a:off x="1589603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861745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1661603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1589603" y="203143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1661603" y="203090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863203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115616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1115616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42" name="Группа 41"/>
          <p:cNvGrpSpPr/>
          <p:nvPr/>
        </p:nvGrpSpPr>
        <p:grpSpPr>
          <a:xfrm>
            <a:off x="1391267" y="1557952"/>
            <a:ext cx="472956" cy="472956"/>
            <a:chOff x="4335522" y="2345105"/>
            <a:chExt cx="472956" cy="472956"/>
          </a:xfrm>
        </p:grpSpPr>
        <p:sp>
          <p:nvSpPr>
            <p:cNvPr id="43" name="Овал 42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45" name="Прямая соединительная линия 44"/>
          <p:cNvCxnSpPr/>
          <p:nvPr/>
        </p:nvCxnSpPr>
        <p:spPr>
          <a:xfrm flipV="1">
            <a:off x="3039335" y="275683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311616" y="3224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3111335" y="275630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3039335" y="349815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3111335" y="349762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3311616" y="3296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2562341" y="3224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2563799" y="3296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52"/>
          <p:cNvGrpSpPr/>
          <p:nvPr/>
        </p:nvGrpSpPr>
        <p:grpSpPr>
          <a:xfrm>
            <a:off x="2840999" y="3024669"/>
            <a:ext cx="472956" cy="472956"/>
            <a:chOff x="4335522" y="2345105"/>
            <a:chExt cx="472956" cy="472956"/>
          </a:xfrm>
        </p:grpSpPr>
        <p:sp>
          <p:nvSpPr>
            <p:cNvPr id="54" name="Овал 53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6" name="Прямая соединительная линия 55"/>
          <p:cNvCxnSpPr/>
          <p:nvPr/>
        </p:nvCxnSpPr>
        <p:spPr>
          <a:xfrm flipV="1">
            <a:off x="1567422" y="274766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1839564" y="321566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V="1">
            <a:off x="1639422" y="274713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1567422" y="348845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1639422" y="348845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1841022" y="328766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1115616" y="321566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1115616" y="328766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64" name="Группа 63"/>
          <p:cNvGrpSpPr/>
          <p:nvPr/>
        </p:nvGrpSpPr>
        <p:grpSpPr>
          <a:xfrm>
            <a:off x="1392816" y="3015503"/>
            <a:ext cx="472956" cy="472956"/>
            <a:chOff x="4335522" y="2345105"/>
            <a:chExt cx="472956" cy="472956"/>
          </a:xfrm>
        </p:grpSpPr>
        <p:sp>
          <p:nvSpPr>
            <p:cNvPr id="65" name="Овал 64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67" name="Прямая соединительная линия 66"/>
          <p:cNvCxnSpPr/>
          <p:nvPr/>
        </p:nvCxnSpPr>
        <p:spPr>
          <a:xfrm flipV="1">
            <a:off x="2319474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V="1">
            <a:off x="2391474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69" name="Группа 68"/>
          <p:cNvGrpSpPr/>
          <p:nvPr/>
        </p:nvGrpSpPr>
        <p:grpSpPr>
          <a:xfrm>
            <a:off x="2112816" y="1557781"/>
            <a:ext cx="472956" cy="472956"/>
            <a:chOff x="1540800" y="2643758"/>
            <a:chExt cx="472956" cy="472956"/>
          </a:xfrm>
        </p:grpSpPr>
        <p:sp>
          <p:nvSpPr>
            <p:cNvPr id="70" name="Овал 69"/>
            <p:cNvSpPr/>
            <p:nvPr/>
          </p:nvSpPr>
          <p:spPr>
            <a:xfrm>
              <a:off x="1540800" y="2643758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588765" y="2695570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72" name="Прямая соединительная линия 71"/>
          <p:cNvCxnSpPr/>
          <p:nvPr/>
        </p:nvCxnSpPr>
        <p:spPr>
          <a:xfrm flipV="1">
            <a:off x="2319474" y="34981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2391474" y="34981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74" name="Группа 73"/>
          <p:cNvGrpSpPr/>
          <p:nvPr/>
        </p:nvGrpSpPr>
        <p:grpSpPr>
          <a:xfrm>
            <a:off x="2114232" y="3026312"/>
            <a:ext cx="472956" cy="472956"/>
            <a:chOff x="1542216" y="4107331"/>
            <a:chExt cx="472956" cy="472956"/>
          </a:xfrm>
        </p:grpSpPr>
        <p:sp>
          <p:nvSpPr>
            <p:cNvPr id="75" name="Овал 74"/>
            <p:cNvSpPr/>
            <p:nvPr/>
          </p:nvSpPr>
          <p:spPr>
            <a:xfrm>
              <a:off x="1542216" y="4107331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590181" y="4159143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77" name="Прямая соединительная линия 76"/>
          <p:cNvCxnSpPr/>
          <p:nvPr/>
        </p:nvCxnSpPr>
        <p:spPr>
          <a:xfrm>
            <a:off x="3311616" y="2482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3311616" y="2554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9" name="Овал 78"/>
          <p:cNvSpPr/>
          <p:nvPr/>
        </p:nvSpPr>
        <p:spPr>
          <a:xfrm>
            <a:off x="2839760" y="2274293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2887725" y="232610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1" name="Прямая соединительная линия 80"/>
          <p:cNvCxnSpPr/>
          <p:nvPr/>
        </p:nvCxnSpPr>
        <p:spPr>
          <a:xfrm>
            <a:off x="1115616" y="248193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1115616" y="255393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3" name="Овал 82"/>
          <p:cNvSpPr/>
          <p:nvPr/>
        </p:nvSpPr>
        <p:spPr>
          <a:xfrm>
            <a:off x="1392816" y="2274181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4" name="TextBox 83"/>
          <p:cNvSpPr txBox="1"/>
          <p:nvPr/>
        </p:nvSpPr>
        <p:spPr>
          <a:xfrm>
            <a:off x="1444748" y="232599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 flipV="1">
            <a:off x="4515565" y="20149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4787707" y="2482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flipV="1">
            <a:off x="4587565" y="201445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V="1">
            <a:off x="4515565" y="275630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flipV="1">
            <a:off x="4587565" y="275577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4789165" y="2554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4038571" y="2482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040029" y="2554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93" name="Группа 92"/>
          <p:cNvGrpSpPr/>
          <p:nvPr/>
        </p:nvGrpSpPr>
        <p:grpSpPr>
          <a:xfrm>
            <a:off x="4310365" y="2282819"/>
            <a:ext cx="472956" cy="472956"/>
            <a:chOff x="4335522" y="2345105"/>
            <a:chExt cx="472956" cy="472956"/>
          </a:xfrm>
        </p:grpSpPr>
        <p:sp>
          <p:nvSpPr>
            <p:cNvPr id="94" name="Овал 93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96" name="Прямая соединительная линия 95"/>
          <p:cNvCxnSpPr/>
          <p:nvPr/>
        </p:nvCxnSpPr>
        <p:spPr>
          <a:xfrm flipV="1">
            <a:off x="5236884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5509165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flipV="1">
            <a:off x="5308884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flipV="1">
            <a:off x="5236884" y="203143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flipV="1">
            <a:off x="5308884" y="203090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5509165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4759890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>
            <a:off x="4761348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04" name="Группа 103"/>
          <p:cNvGrpSpPr/>
          <p:nvPr/>
        </p:nvGrpSpPr>
        <p:grpSpPr>
          <a:xfrm>
            <a:off x="5038548" y="1557952"/>
            <a:ext cx="472956" cy="472956"/>
            <a:chOff x="4335522" y="2345105"/>
            <a:chExt cx="472956" cy="472956"/>
          </a:xfrm>
        </p:grpSpPr>
        <p:sp>
          <p:nvSpPr>
            <p:cNvPr id="105" name="Овал 104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07" name="Прямая соединительная линия 106"/>
          <p:cNvCxnSpPr/>
          <p:nvPr/>
        </p:nvCxnSpPr>
        <p:spPr>
          <a:xfrm flipV="1">
            <a:off x="3787152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>
            <a:off x="4059294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 flipV="1">
            <a:off x="3859152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flipV="1">
            <a:off x="3787152" y="203143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flipV="1">
            <a:off x="3859152" y="203090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4060752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3" name="Группа 112"/>
          <p:cNvGrpSpPr/>
          <p:nvPr/>
        </p:nvGrpSpPr>
        <p:grpSpPr>
          <a:xfrm>
            <a:off x="3588816" y="1557952"/>
            <a:ext cx="472956" cy="472956"/>
            <a:chOff x="4335522" y="2345105"/>
            <a:chExt cx="472956" cy="472956"/>
          </a:xfrm>
        </p:grpSpPr>
        <p:sp>
          <p:nvSpPr>
            <p:cNvPr id="114" name="Овал 113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16" name="Прямая соединительная линия 115"/>
          <p:cNvCxnSpPr/>
          <p:nvPr/>
        </p:nvCxnSpPr>
        <p:spPr>
          <a:xfrm flipV="1">
            <a:off x="5236884" y="275683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>
            <a:off x="5509165" y="3224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flipV="1">
            <a:off x="5308884" y="275630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 flipV="1">
            <a:off x="5236884" y="349815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 flipV="1">
            <a:off x="5308884" y="349762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>
            <a:off x="5509165" y="3296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>
            <a:off x="4759890" y="3224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>
            <a:off x="4761348" y="3296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24" name="Группа 123"/>
          <p:cNvGrpSpPr/>
          <p:nvPr/>
        </p:nvGrpSpPr>
        <p:grpSpPr>
          <a:xfrm>
            <a:off x="5038548" y="3024669"/>
            <a:ext cx="472956" cy="472956"/>
            <a:chOff x="4335522" y="2345105"/>
            <a:chExt cx="472956" cy="472956"/>
          </a:xfrm>
        </p:grpSpPr>
        <p:sp>
          <p:nvSpPr>
            <p:cNvPr id="125" name="Овал 124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7" name="Прямая соединительная линия 126"/>
          <p:cNvCxnSpPr/>
          <p:nvPr/>
        </p:nvCxnSpPr>
        <p:spPr>
          <a:xfrm flipV="1">
            <a:off x="3779920" y="274766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>
            <a:off x="4037113" y="321566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flipV="1">
            <a:off x="3851920" y="274713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/>
          <p:nvPr/>
        </p:nvCxnSpPr>
        <p:spPr>
          <a:xfrm flipV="1">
            <a:off x="3764971" y="348845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/>
          <p:nvPr/>
        </p:nvCxnSpPr>
        <p:spPr>
          <a:xfrm flipV="1">
            <a:off x="3836971" y="348845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4038571" y="328766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33" name="Группа 132"/>
          <p:cNvGrpSpPr/>
          <p:nvPr/>
        </p:nvGrpSpPr>
        <p:grpSpPr>
          <a:xfrm>
            <a:off x="3590365" y="3015503"/>
            <a:ext cx="472956" cy="472956"/>
            <a:chOff x="4335522" y="2345105"/>
            <a:chExt cx="472956" cy="472956"/>
          </a:xfrm>
        </p:grpSpPr>
        <p:sp>
          <p:nvSpPr>
            <p:cNvPr id="134" name="Овал 133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36" name="Прямая соединительная линия 135"/>
          <p:cNvCxnSpPr/>
          <p:nvPr/>
        </p:nvCxnSpPr>
        <p:spPr>
          <a:xfrm flipV="1">
            <a:off x="4517023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/>
          <p:nvPr/>
        </p:nvCxnSpPr>
        <p:spPr>
          <a:xfrm flipV="1">
            <a:off x="4589023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38" name="Группа 137"/>
          <p:cNvGrpSpPr/>
          <p:nvPr/>
        </p:nvGrpSpPr>
        <p:grpSpPr>
          <a:xfrm>
            <a:off x="4310365" y="1557781"/>
            <a:ext cx="472956" cy="472956"/>
            <a:chOff x="1540800" y="2643758"/>
            <a:chExt cx="472956" cy="472956"/>
          </a:xfrm>
        </p:grpSpPr>
        <p:sp>
          <p:nvSpPr>
            <p:cNvPr id="139" name="Овал 138"/>
            <p:cNvSpPr/>
            <p:nvPr/>
          </p:nvSpPr>
          <p:spPr>
            <a:xfrm>
              <a:off x="1540800" y="2643758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88765" y="2695570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41" name="Прямая соединительная линия 140"/>
          <p:cNvCxnSpPr/>
          <p:nvPr/>
        </p:nvCxnSpPr>
        <p:spPr>
          <a:xfrm flipV="1">
            <a:off x="4517023" y="34981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 flipV="1">
            <a:off x="4589023" y="34981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43" name="Группа 142"/>
          <p:cNvGrpSpPr/>
          <p:nvPr/>
        </p:nvGrpSpPr>
        <p:grpSpPr>
          <a:xfrm>
            <a:off x="4311781" y="3026312"/>
            <a:ext cx="472956" cy="472956"/>
            <a:chOff x="1542216" y="4107331"/>
            <a:chExt cx="472956" cy="472956"/>
          </a:xfrm>
        </p:grpSpPr>
        <p:sp>
          <p:nvSpPr>
            <p:cNvPr id="144" name="Овал 143"/>
            <p:cNvSpPr/>
            <p:nvPr/>
          </p:nvSpPr>
          <p:spPr>
            <a:xfrm>
              <a:off x="1542216" y="4107331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590181" y="4159143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46" name="Прямая соединительная линия 145"/>
          <p:cNvCxnSpPr/>
          <p:nvPr/>
        </p:nvCxnSpPr>
        <p:spPr>
          <a:xfrm>
            <a:off x="5509165" y="2482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>
            <a:off x="5509165" y="2554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8" name="Овал 147"/>
          <p:cNvSpPr/>
          <p:nvPr/>
        </p:nvSpPr>
        <p:spPr>
          <a:xfrm>
            <a:off x="5037309" y="2274293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9" name="TextBox 148"/>
          <p:cNvSpPr txBox="1"/>
          <p:nvPr/>
        </p:nvSpPr>
        <p:spPr>
          <a:xfrm>
            <a:off x="5085274" y="232610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Овал 149"/>
          <p:cNvSpPr/>
          <p:nvPr/>
        </p:nvSpPr>
        <p:spPr>
          <a:xfrm>
            <a:off x="3590365" y="2274181"/>
            <a:ext cx="472956" cy="4729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1" name="TextBox 150"/>
          <p:cNvSpPr txBox="1"/>
          <p:nvPr/>
        </p:nvSpPr>
        <p:spPr>
          <a:xfrm>
            <a:off x="3626884" y="231646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As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2" name="Прямая соединительная линия 151"/>
          <p:cNvCxnSpPr/>
          <p:nvPr/>
        </p:nvCxnSpPr>
        <p:spPr>
          <a:xfrm flipV="1">
            <a:off x="6681528" y="200525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>
            <a:off x="6953670" y="247325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>
          <a:xfrm flipV="1">
            <a:off x="6753528" y="200473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 flipV="1">
            <a:off x="6681528" y="27465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 flipV="1">
            <a:off x="6753528" y="274605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>
            <a:off x="6955128" y="254525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>
            <a:off x="6204534" y="247325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>
            <a:off x="6205992" y="254525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60" name="Группа 159"/>
          <p:cNvGrpSpPr/>
          <p:nvPr/>
        </p:nvGrpSpPr>
        <p:grpSpPr>
          <a:xfrm>
            <a:off x="6476328" y="2273097"/>
            <a:ext cx="472956" cy="472956"/>
            <a:chOff x="4335522" y="2345105"/>
            <a:chExt cx="472956" cy="472956"/>
          </a:xfrm>
        </p:grpSpPr>
        <p:sp>
          <p:nvSpPr>
            <p:cNvPr id="161" name="Овал 160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63" name="Прямая соединительная линия 162"/>
          <p:cNvCxnSpPr/>
          <p:nvPr/>
        </p:nvCxnSpPr>
        <p:spPr>
          <a:xfrm flipV="1">
            <a:off x="7402847" y="127560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>
            <a:off x="7675128" y="1748392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 flipV="1">
            <a:off x="7474847" y="127560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 flipV="1">
            <a:off x="7402847" y="20217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/>
          <p:nvPr/>
        </p:nvCxnSpPr>
        <p:spPr>
          <a:xfrm flipV="1">
            <a:off x="7474847" y="202118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единительная линия 167"/>
          <p:cNvCxnSpPr/>
          <p:nvPr/>
        </p:nvCxnSpPr>
        <p:spPr>
          <a:xfrm>
            <a:off x="7675128" y="1820392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единительная линия 168"/>
          <p:cNvCxnSpPr/>
          <p:nvPr/>
        </p:nvCxnSpPr>
        <p:spPr>
          <a:xfrm>
            <a:off x="6925853" y="1748392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/>
          <p:cNvCxnSpPr/>
          <p:nvPr/>
        </p:nvCxnSpPr>
        <p:spPr>
          <a:xfrm>
            <a:off x="6927311" y="1820392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71" name="Группа 170"/>
          <p:cNvGrpSpPr/>
          <p:nvPr/>
        </p:nvGrpSpPr>
        <p:grpSpPr>
          <a:xfrm>
            <a:off x="7204511" y="1548230"/>
            <a:ext cx="472956" cy="472956"/>
            <a:chOff x="4335522" y="2345105"/>
            <a:chExt cx="472956" cy="472956"/>
          </a:xfrm>
        </p:grpSpPr>
        <p:sp>
          <p:nvSpPr>
            <p:cNvPr id="172" name="Овал 171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74" name="Прямая соединительная линия 173"/>
          <p:cNvCxnSpPr/>
          <p:nvPr/>
        </p:nvCxnSpPr>
        <p:spPr>
          <a:xfrm flipV="1">
            <a:off x="5953115" y="127560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5" name="Прямая соединительная линия 174"/>
          <p:cNvCxnSpPr/>
          <p:nvPr/>
        </p:nvCxnSpPr>
        <p:spPr>
          <a:xfrm>
            <a:off x="6225257" y="1748392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6" name="Прямая соединительная линия 175"/>
          <p:cNvCxnSpPr/>
          <p:nvPr/>
        </p:nvCxnSpPr>
        <p:spPr>
          <a:xfrm flipV="1">
            <a:off x="6025115" y="127560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7" name="Прямая соединительная линия 176"/>
          <p:cNvCxnSpPr/>
          <p:nvPr/>
        </p:nvCxnSpPr>
        <p:spPr>
          <a:xfrm flipV="1">
            <a:off x="5953115" y="20217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единительная линия 177"/>
          <p:cNvCxnSpPr/>
          <p:nvPr/>
        </p:nvCxnSpPr>
        <p:spPr>
          <a:xfrm flipV="1">
            <a:off x="6025115" y="202118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>
            <a:off x="6226715" y="1820392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80" name="Группа 179"/>
          <p:cNvGrpSpPr/>
          <p:nvPr/>
        </p:nvGrpSpPr>
        <p:grpSpPr>
          <a:xfrm>
            <a:off x="5754779" y="1548230"/>
            <a:ext cx="472956" cy="472956"/>
            <a:chOff x="4335522" y="2345105"/>
            <a:chExt cx="472956" cy="472956"/>
          </a:xfrm>
        </p:grpSpPr>
        <p:sp>
          <p:nvSpPr>
            <p:cNvPr id="181" name="Овал 180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83" name="Прямая соединительная линия 182"/>
          <p:cNvCxnSpPr/>
          <p:nvPr/>
        </p:nvCxnSpPr>
        <p:spPr>
          <a:xfrm flipV="1">
            <a:off x="7402847" y="274710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>
          <a:xfrm>
            <a:off x="7675128" y="321510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5" name="Прямая соединительная линия 184"/>
          <p:cNvCxnSpPr/>
          <p:nvPr/>
        </p:nvCxnSpPr>
        <p:spPr>
          <a:xfrm flipV="1">
            <a:off x="7474847" y="27465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6" name="Прямая соединительная линия 185"/>
          <p:cNvCxnSpPr/>
          <p:nvPr/>
        </p:nvCxnSpPr>
        <p:spPr>
          <a:xfrm flipV="1">
            <a:off x="7402847" y="348843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7" name="Прямая соединительная линия 186"/>
          <p:cNvCxnSpPr/>
          <p:nvPr/>
        </p:nvCxnSpPr>
        <p:spPr>
          <a:xfrm flipV="1">
            <a:off x="7474847" y="348790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единительная линия 187"/>
          <p:cNvCxnSpPr/>
          <p:nvPr/>
        </p:nvCxnSpPr>
        <p:spPr>
          <a:xfrm>
            <a:off x="7675128" y="328710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9" name="Прямая соединительная линия 188"/>
          <p:cNvCxnSpPr/>
          <p:nvPr/>
        </p:nvCxnSpPr>
        <p:spPr>
          <a:xfrm>
            <a:off x="6925853" y="321510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0" name="Прямая соединительная линия 189"/>
          <p:cNvCxnSpPr/>
          <p:nvPr/>
        </p:nvCxnSpPr>
        <p:spPr>
          <a:xfrm>
            <a:off x="6927311" y="328710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91" name="Группа 190"/>
          <p:cNvGrpSpPr/>
          <p:nvPr/>
        </p:nvGrpSpPr>
        <p:grpSpPr>
          <a:xfrm>
            <a:off x="7204511" y="3014947"/>
            <a:ext cx="472956" cy="472956"/>
            <a:chOff x="4335522" y="2345105"/>
            <a:chExt cx="472956" cy="472956"/>
          </a:xfrm>
        </p:grpSpPr>
        <p:sp>
          <p:nvSpPr>
            <p:cNvPr id="192" name="Овал 191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94" name="Прямая соединительная линия 193"/>
          <p:cNvCxnSpPr/>
          <p:nvPr/>
        </p:nvCxnSpPr>
        <p:spPr>
          <a:xfrm flipV="1">
            <a:off x="5930934" y="273794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>
            <a:off x="6203076" y="3205943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единительная линия 195"/>
          <p:cNvCxnSpPr/>
          <p:nvPr/>
        </p:nvCxnSpPr>
        <p:spPr>
          <a:xfrm flipV="1">
            <a:off x="6002934" y="273741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единительная линия 196"/>
          <p:cNvCxnSpPr/>
          <p:nvPr/>
        </p:nvCxnSpPr>
        <p:spPr>
          <a:xfrm flipV="1">
            <a:off x="5930934" y="347873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8" name="Прямая соединительная линия 197"/>
          <p:cNvCxnSpPr/>
          <p:nvPr/>
        </p:nvCxnSpPr>
        <p:spPr>
          <a:xfrm flipV="1">
            <a:off x="6002934" y="347873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9" name="Прямая соединительная линия 198"/>
          <p:cNvCxnSpPr/>
          <p:nvPr/>
        </p:nvCxnSpPr>
        <p:spPr>
          <a:xfrm>
            <a:off x="6204534" y="3277943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00" name="Группа 199"/>
          <p:cNvGrpSpPr/>
          <p:nvPr/>
        </p:nvGrpSpPr>
        <p:grpSpPr>
          <a:xfrm>
            <a:off x="5756328" y="3005781"/>
            <a:ext cx="472956" cy="472956"/>
            <a:chOff x="4335522" y="2345105"/>
            <a:chExt cx="472956" cy="472956"/>
          </a:xfrm>
        </p:grpSpPr>
        <p:sp>
          <p:nvSpPr>
            <p:cNvPr id="201" name="Овал 200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03" name="Прямая соединительная линия 202"/>
          <p:cNvCxnSpPr/>
          <p:nvPr/>
        </p:nvCxnSpPr>
        <p:spPr>
          <a:xfrm flipV="1">
            <a:off x="6682986" y="127560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4" name="Прямая соединительная линия 203"/>
          <p:cNvCxnSpPr/>
          <p:nvPr/>
        </p:nvCxnSpPr>
        <p:spPr>
          <a:xfrm flipV="1">
            <a:off x="6754986" y="127560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05" name="Группа 204"/>
          <p:cNvGrpSpPr/>
          <p:nvPr/>
        </p:nvGrpSpPr>
        <p:grpSpPr>
          <a:xfrm>
            <a:off x="6476328" y="1548059"/>
            <a:ext cx="472956" cy="472956"/>
            <a:chOff x="1540800" y="2643758"/>
            <a:chExt cx="472956" cy="472956"/>
          </a:xfrm>
        </p:grpSpPr>
        <p:sp>
          <p:nvSpPr>
            <p:cNvPr id="206" name="Овал 205"/>
            <p:cNvSpPr/>
            <p:nvPr/>
          </p:nvSpPr>
          <p:spPr>
            <a:xfrm>
              <a:off x="1540800" y="2643758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1588765" y="2695570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08" name="Прямая соединительная линия 207"/>
          <p:cNvCxnSpPr/>
          <p:nvPr/>
        </p:nvCxnSpPr>
        <p:spPr>
          <a:xfrm flipV="1">
            <a:off x="6682986" y="348845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9" name="Прямая соединительная линия 208"/>
          <p:cNvCxnSpPr/>
          <p:nvPr/>
        </p:nvCxnSpPr>
        <p:spPr>
          <a:xfrm flipV="1">
            <a:off x="6754986" y="348845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10" name="Группа 209"/>
          <p:cNvGrpSpPr/>
          <p:nvPr/>
        </p:nvGrpSpPr>
        <p:grpSpPr>
          <a:xfrm>
            <a:off x="6477744" y="3016590"/>
            <a:ext cx="472956" cy="472956"/>
            <a:chOff x="1542216" y="4107331"/>
            <a:chExt cx="472956" cy="472956"/>
          </a:xfrm>
        </p:grpSpPr>
        <p:sp>
          <p:nvSpPr>
            <p:cNvPr id="211" name="Овал 210"/>
            <p:cNvSpPr/>
            <p:nvPr/>
          </p:nvSpPr>
          <p:spPr>
            <a:xfrm>
              <a:off x="1542216" y="4107331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1590181" y="4159143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13" name="Прямая соединительная линия 212"/>
          <p:cNvCxnSpPr/>
          <p:nvPr/>
        </p:nvCxnSpPr>
        <p:spPr>
          <a:xfrm>
            <a:off x="7675128" y="247325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4" name="Прямая соединительная линия 213"/>
          <p:cNvCxnSpPr/>
          <p:nvPr/>
        </p:nvCxnSpPr>
        <p:spPr>
          <a:xfrm>
            <a:off x="7675128" y="254525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5" name="Овал 214"/>
          <p:cNvSpPr/>
          <p:nvPr/>
        </p:nvSpPr>
        <p:spPr>
          <a:xfrm>
            <a:off x="7203272" y="2264571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6" name="TextBox 215"/>
          <p:cNvSpPr txBox="1"/>
          <p:nvPr/>
        </p:nvSpPr>
        <p:spPr>
          <a:xfrm>
            <a:off x="7251237" y="231638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7" name="Овал 216"/>
          <p:cNvSpPr/>
          <p:nvPr/>
        </p:nvSpPr>
        <p:spPr>
          <a:xfrm>
            <a:off x="5756328" y="2264459"/>
            <a:ext cx="472956" cy="4729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8" name="TextBox 217"/>
          <p:cNvSpPr txBox="1"/>
          <p:nvPr/>
        </p:nvSpPr>
        <p:spPr>
          <a:xfrm>
            <a:off x="5770684" y="231627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As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9" name="Группа 218"/>
          <p:cNvGrpSpPr/>
          <p:nvPr/>
        </p:nvGrpSpPr>
        <p:grpSpPr>
          <a:xfrm>
            <a:off x="3480804" y="2023654"/>
            <a:ext cx="216024" cy="216024"/>
            <a:chOff x="2826961" y="2665462"/>
            <a:chExt cx="914400" cy="914400"/>
          </a:xfrm>
        </p:grpSpPr>
        <p:sp>
          <p:nvSpPr>
            <p:cNvPr id="220" name="Овал 21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1" name="Минус 22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5" name="Группа 224"/>
          <p:cNvGrpSpPr/>
          <p:nvPr/>
        </p:nvGrpSpPr>
        <p:grpSpPr>
          <a:xfrm>
            <a:off x="6128568" y="2015823"/>
            <a:ext cx="216024" cy="216024"/>
            <a:chOff x="2826961" y="2665462"/>
            <a:chExt cx="914400" cy="914400"/>
          </a:xfrm>
        </p:grpSpPr>
        <p:sp>
          <p:nvSpPr>
            <p:cNvPr id="226" name="Овал 22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7" name="Минус 22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3" name="Группа 24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4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6" name="Скругленный прямоугольник 245"/>
          <p:cNvSpPr/>
          <p:nvPr/>
        </p:nvSpPr>
        <p:spPr>
          <a:xfrm>
            <a:off x="2555776" y="267494"/>
            <a:ext cx="4181127" cy="735812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Донорная примесь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975600" y="3932351"/>
            <a:ext cx="7483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Полупроводники с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донорными примесями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называются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полупроводниками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-типа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658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2.22222E-6 C 0.00225 -0.00308 0.0052 -0.00339 0.00781 -0.00524 C 0.01197 -0.00247 0.01232 -0.00061 0.01562 0.00247 C 0.01631 0.00618 0.01701 0.00648 0.01909 0.00772 C 0.02239 0.00679 0.02395 0.00741 0.02586 0.00247 C 0.02638 -0.00123 0.02656 -0.00277 0.02829 -0.00524 C 0.03124 -0.0037 0.03176 0.00031 0.03263 0.00525 C 0.03159 0.01729 0.03176 0.00772 0.03263 0.00432 C 0.03732 0.00494 0.04183 0.00525 0.04635 0.00679 C 0.04947 0.00895 0.05051 0.00834 0.05416 0.00772 C 0.05815 0.00525 0.06076 -0.00092 0.06492 -0.00247 C 0.06718 -0.00216 0.06944 -0.00277 0.0717 -0.00185 C 0.07239 -0.00154 0.07239 -2.22222E-6 0.07274 0.00093 C 0.07517 0.00618 0.07656 0.01297 0.08003 0.01574 C 0.0835 0.01451 0.08697 0.01358 0.09027 0.01111 C 0.09288 0.00371 0.09548 0.02469 0.09704 0.02778 C 0.09826 0.04043 0.09652 0.02778 0.09861 0.0355 C 0.09878 0.03642 0.09895 0.0392 0.09895 0.03827 C 0.09895 0.03426 0.09826 0.03179 0.09704 0.02871 C 0.09635 0.025 0.09565 0.01729 0.09565 0.01729 C 0.09652 0.00124 0.09548 0.00309 0.10138 -0.00339 C 0.10416 -0.00308 0.10694 -0.00339 0.10972 -0.00247 C 0.11301 -0.00123 0.10902 0.00463 0.10833 0.00525 C 0.10486 0.01358 0.10572 0.0105 0.11458 0.00957 C 0.11944 0.00525 0.11753 0.00618 0.12534 0.00679 C 0.1243 0.01266 0.12308 0.01543 0.11996 0.01729 C 0.11683 0.0213 0.11597 0.01976 0.11163 0.01914 C 0.11024 0.01636 0.10902 0.01389 0.10833 0.0105 C 0.10798 -0.00802 0.11076 -0.01358 0.10242 -0.01636 C 0.09548 -0.01574 0.09288 -0.01574 0.08732 -0.01203 C 0.08576 -0.00833 0.08472 -0.00432 0.08385 -2.22222E-6 C 0.0842 0.01111 0.08298 0.0176 0.08923 0.02006 C 0.09409 0.02469 0.10069 0.02161 0.1059 0.02068 C 0.11232 0.02192 0.11163 0.0213 0.11024 0.0321 C 0.09045 0.03087 0.09999 0.03118 0.09079 0.02871 C 0.08663 0.02562 0.08715 0.02469 0.08489 0.01914 C 0.08524 0.01173 0.08472 -0.0037 0.09114 -0.00524 C 0.09444 -0.00617 0.09774 -0.00586 0.10104 -0.00617 C 0.10277 -0.0071 0.10642 -0.00864 0.10642 -0.00864 " pathEditMode="relative" ptsTypes="ffffffffffffffffffffffffffffffffffffffA">
                                      <p:cBhvr>
                                        <p:cTn id="19" dur="5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6 5.06173E-6 C -0.00069 -0.00647 -0.00138 -0.01172 -0.00329 -0.01728 C -0.00468 -0.02777 -0.01128 -0.03116 -0.01597 -0.03641 C -0.02378 -0.03518 -0.02048 -0.03579 -0.02343 -0.02623 C -0.02291 -0.01542 -0.02239 -0.01079 -0.01753 -0.00431 C -0.01614 -0.00462 -0.01475 -0.00431 -0.01353 -0.00524 C -0.01301 -0.00555 -0.01267 -0.00709 -0.01267 -0.00802 C -0.01249 -0.0182 -0.01336 -0.02129 -0.01753 -0.02623 C -0.02447 -0.02561 -0.02708 -0.02869 -0.02829 -0.0182 C -0.02812 -0.01295 -0.02829 -0.00802 -0.02777 -0.00277 C -0.02725 0.00248 -0.01874 0.0031 -0.01701 0.00339 C -0.01579 0.00927 -0.02534 0.01482 -0.02829 0.01544 C -0.02985 0.01513 -0.03159 0.01575 -0.03315 0.01482 C -0.03437 0.01421 -0.03576 0.00803 -0.03454 0.00865 C -0.02343 0.01544 -0.01701 0.03396 -0.00676 0.04229 C -0.00624 0.04322 -0.00468 0.04445 -0.00538 0.04507 C -0.00833 0.04723 -0.01232 0.04106 -0.01458 0.0389 C -0.01666 0.03705 -0.01892 0.03674 -0.021 0.03458 C -0.02413 0.03118 -0.02638 0.02563 -0.02881 0.02069 C -0.03038 0.01266 -0.02985 0.01637 -0.03072 0.01019 C -0.03055 0.00526 -0.03142 5.06173E-6 -0.0302 -0.00431 C -0.02829 -0.01079 -0.02569 0.00063 -0.02534 0.00155 C -0.02413 0.00989 -0.02274 0.01945 -0.02048 0.02686 C -0.01978 0.03118 -0.0184 0.0355 -0.01701 0.0389 C -0.01753 0.05217 -0.01614 0.05587 -0.02187 0.05186 C -0.02413 0.04631 -0.02638 0.04075 -0.02881 0.0355 C -0.03072 0.03149 -0.03176 0.0247 -0.03402 0.02069 C -0.03541 0.01822 -0.03767 0.01668 -0.0394 0.01482 C -0.04791 0.00556 -0.05642 0.00186 -0.06631 -0.00092 C -0.07482 -0.0003 -0.07638 -0.00092 -0.08246 0.00155 C -0.09253 0.02161 -0.07239 0.01729 -0.09652 0.01544 C -0.0993 0.01266 -0.10103 0.00803 -0.10294 0.00339 C -0.10381 -0.00493 -0.10364 -0.00987 -0.09999 -0.01481 C -0.08992 -0.01265 -0.09027 -0.01295 -0.08333 -0.00709 C -0.08211 -0.00308 -0.08003 -0.00123 -0.0776 5.06173E-6 C -0.07395 0.00834 -0.07829 0.01235 -0.08246 0.01482 C -0.08923 0.0139 -0.08819 0.01513 -0.09218 0.01019 C -0.09357 0.00339 -0.09461 -0.00369 -0.096 -0.01049 C -0.09583 -0.01357 -0.096 -0.01697 -0.09548 -0.02005 C -0.09531 -0.02098 -0.09409 -0.0219 -0.09409 -0.02098 C -0.09409 -0.01974 -0.09739 -0.01326 -0.09808 -0.01049 C -0.09843 -0.00647 -0.0993 -0.00246 -0.09947 0.00155 C -0.09982 0.01482 -0.09548 0.01451 -0.08975 0.01822 C -0.08645 0.02902 -0.08715 0.05001 -0.09357 0.05711 C -0.09496 0.06421 -0.09496 0.06297 -0.09357 0.07624 C -0.09322 0.07995 -0.08975 0.08489 -0.08975 0.08489 C -0.09044 0.09291 -0.09114 0.0926 -0.09409 0.09785 C -0.09374 0.10587 -0.09253 0.11729 -0.09114 0.1247 C -0.09097 0.12532 -0.08628 0.1281 -0.08576 0.1284 C -0.08715 0.13303 -0.0901 0.13365 -0.09305 0.13519 C -0.09878 0.13365 -0.09583 0.13396 -0.09305 0.1318 C -0.08298 0.13272 -0.08506 0.13056 -0.07951 0.13612 C -0.0809 0.14754 -0.08784 0.14816 -0.09357 0.14816 " pathEditMode="relative" ptsTypes="ffffffffffffffffffffffffffffffffffffffffffffffffffffA">
                                      <p:cBhvr>
                                        <p:cTn id="21" dur="5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 flipV="1">
            <a:off x="2318016" y="20149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590158" y="2482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390016" y="201445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318016" y="275630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390016" y="275577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591616" y="2554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841022" y="2482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42480" y="2554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0" name="Группа 19"/>
          <p:cNvGrpSpPr/>
          <p:nvPr/>
        </p:nvGrpSpPr>
        <p:grpSpPr>
          <a:xfrm>
            <a:off x="2112816" y="2282819"/>
            <a:ext cx="472956" cy="472956"/>
            <a:chOff x="4335522" y="2345105"/>
            <a:chExt cx="472956" cy="472956"/>
          </a:xfrm>
        </p:grpSpPr>
        <p:sp>
          <p:nvSpPr>
            <p:cNvPr id="21" name="Овал 20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3" name="Прямая соединительная линия 22"/>
          <p:cNvCxnSpPr/>
          <p:nvPr/>
        </p:nvCxnSpPr>
        <p:spPr>
          <a:xfrm flipV="1">
            <a:off x="3039335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311616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111335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3039335" y="203143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3111335" y="203090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311616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562341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563799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1" name="Группа 30"/>
          <p:cNvGrpSpPr/>
          <p:nvPr/>
        </p:nvGrpSpPr>
        <p:grpSpPr>
          <a:xfrm>
            <a:off x="2840999" y="1557952"/>
            <a:ext cx="472956" cy="472956"/>
            <a:chOff x="4335522" y="2345105"/>
            <a:chExt cx="472956" cy="472956"/>
          </a:xfrm>
        </p:grpSpPr>
        <p:sp>
          <p:nvSpPr>
            <p:cNvPr id="32" name="Овал 31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34" name="Прямая соединительная линия 33"/>
          <p:cNvCxnSpPr/>
          <p:nvPr/>
        </p:nvCxnSpPr>
        <p:spPr>
          <a:xfrm flipV="1">
            <a:off x="1589603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861745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1661603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1589603" y="203143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1661603" y="203090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863203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115616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1115616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42" name="Группа 41"/>
          <p:cNvGrpSpPr/>
          <p:nvPr/>
        </p:nvGrpSpPr>
        <p:grpSpPr>
          <a:xfrm>
            <a:off x="1391267" y="1557952"/>
            <a:ext cx="472956" cy="472956"/>
            <a:chOff x="4335522" y="2345105"/>
            <a:chExt cx="472956" cy="472956"/>
          </a:xfrm>
        </p:grpSpPr>
        <p:sp>
          <p:nvSpPr>
            <p:cNvPr id="43" name="Овал 42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45" name="Прямая соединительная линия 44"/>
          <p:cNvCxnSpPr/>
          <p:nvPr/>
        </p:nvCxnSpPr>
        <p:spPr>
          <a:xfrm flipV="1">
            <a:off x="3039335" y="275683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311616" y="3224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3111335" y="275630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3039335" y="349815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3111335" y="349762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3311616" y="3296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2562341" y="3224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2563799" y="3296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52"/>
          <p:cNvGrpSpPr/>
          <p:nvPr/>
        </p:nvGrpSpPr>
        <p:grpSpPr>
          <a:xfrm>
            <a:off x="2840999" y="3024669"/>
            <a:ext cx="472956" cy="472956"/>
            <a:chOff x="4335522" y="2345105"/>
            <a:chExt cx="472956" cy="472956"/>
          </a:xfrm>
        </p:grpSpPr>
        <p:sp>
          <p:nvSpPr>
            <p:cNvPr id="54" name="Овал 53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6" name="Прямая соединительная линия 55"/>
          <p:cNvCxnSpPr/>
          <p:nvPr/>
        </p:nvCxnSpPr>
        <p:spPr>
          <a:xfrm flipV="1">
            <a:off x="1567422" y="274766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1839564" y="321566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V="1">
            <a:off x="1639422" y="274713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1567422" y="348845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1639422" y="348845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1841022" y="328766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1115616" y="321566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1115616" y="328766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64" name="Группа 63"/>
          <p:cNvGrpSpPr/>
          <p:nvPr/>
        </p:nvGrpSpPr>
        <p:grpSpPr>
          <a:xfrm>
            <a:off x="1392816" y="3015503"/>
            <a:ext cx="472956" cy="472956"/>
            <a:chOff x="4335522" y="2345105"/>
            <a:chExt cx="472956" cy="472956"/>
          </a:xfrm>
        </p:grpSpPr>
        <p:sp>
          <p:nvSpPr>
            <p:cNvPr id="65" name="Овал 64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67" name="Прямая соединительная линия 66"/>
          <p:cNvCxnSpPr/>
          <p:nvPr/>
        </p:nvCxnSpPr>
        <p:spPr>
          <a:xfrm flipV="1">
            <a:off x="2319474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V="1">
            <a:off x="2391474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69" name="Группа 68"/>
          <p:cNvGrpSpPr/>
          <p:nvPr/>
        </p:nvGrpSpPr>
        <p:grpSpPr>
          <a:xfrm>
            <a:off x="2112816" y="1557781"/>
            <a:ext cx="472956" cy="472956"/>
            <a:chOff x="1540800" y="2643758"/>
            <a:chExt cx="472956" cy="472956"/>
          </a:xfrm>
        </p:grpSpPr>
        <p:sp>
          <p:nvSpPr>
            <p:cNvPr id="70" name="Овал 69"/>
            <p:cNvSpPr/>
            <p:nvPr/>
          </p:nvSpPr>
          <p:spPr>
            <a:xfrm>
              <a:off x="1540800" y="2643758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588765" y="2695570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72" name="Прямая соединительная линия 71"/>
          <p:cNvCxnSpPr/>
          <p:nvPr/>
        </p:nvCxnSpPr>
        <p:spPr>
          <a:xfrm flipV="1">
            <a:off x="2319474" y="34981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2391474" y="34981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74" name="Группа 73"/>
          <p:cNvGrpSpPr/>
          <p:nvPr/>
        </p:nvGrpSpPr>
        <p:grpSpPr>
          <a:xfrm>
            <a:off x="2114232" y="3026312"/>
            <a:ext cx="472956" cy="472956"/>
            <a:chOff x="1542216" y="4107331"/>
            <a:chExt cx="472956" cy="472956"/>
          </a:xfrm>
        </p:grpSpPr>
        <p:sp>
          <p:nvSpPr>
            <p:cNvPr id="75" name="Овал 74"/>
            <p:cNvSpPr/>
            <p:nvPr/>
          </p:nvSpPr>
          <p:spPr>
            <a:xfrm>
              <a:off x="1542216" y="4107331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590181" y="4159143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77" name="Прямая соединительная линия 76"/>
          <p:cNvCxnSpPr/>
          <p:nvPr/>
        </p:nvCxnSpPr>
        <p:spPr>
          <a:xfrm>
            <a:off x="3311616" y="2482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3311616" y="2554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9" name="Овал 78"/>
          <p:cNvSpPr/>
          <p:nvPr/>
        </p:nvSpPr>
        <p:spPr>
          <a:xfrm>
            <a:off x="2839760" y="2274293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2887725" y="232610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1" name="Прямая соединительная линия 80"/>
          <p:cNvCxnSpPr/>
          <p:nvPr/>
        </p:nvCxnSpPr>
        <p:spPr>
          <a:xfrm>
            <a:off x="1115616" y="248193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1115616" y="255393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3" name="Овал 82"/>
          <p:cNvSpPr/>
          <p:nvPr/>
        </p:nvSpPr>
        <p:spPr>
          <a:xfrm>
            <a:off x="1392816" y="2274181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4" name="TextBox 83"/>
          <p:cNvSpPr txBox="1"/>
          <p:nvPr/>
        </p:nvSpPr>
        <p:spPr>
          <a:xfrm>
            <a:off x="1444748" y="232599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 flipV="1">
            <a:off x="4515565" y="20149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4787707" y="2482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flipV="1">
            <a:off x="4587565" y="201445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V="1">
            <a:off x="4515565" y="275630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flipV="1">
            <a:off x="4587565" y="275577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4789165" y="2554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4038571" y="2482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040029" y="2554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93" name="Группа 92"/>
          <p:cNvGrpSpPr/>
          <p:nvPr/>
        </p:nvGrpSpPr>
        <p:grpSpPr>
          <a:xfrm>
            <a:off x="4310365" y="2282819"/>
            <a:ext cx="472956" cy="472956"/>
            <a:chOff x="4335522" y="2345105"/>
            <a:chExt cx="472956" cy="472956"/>
          </a:xfrm>
        </p:grpSpPr>
        <p:sp>
          <p:nvSpPr>
            <p:cNvPr id="94" name="Овал 93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96" name="Прямая соединительная линия 95"/>
          <p:cNvCxnSpPr/>
          <p:nvPr/>
        </p:nvCxnSpPr>
        <p:spPr>
          <a:xfrm flipV="1">
            <a:off x="5236884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5509165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flipV="1">
            <a:off x="5308884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flipV="1">
            <a:off x="5236884" y="203143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flipV="1">
            <a:off x="5308884" y="203090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5509165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4759890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>
            <a:off x="4761348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04" name="Группа 103"/>
          <p:cNvGrpSpPr/>
          <p:nvPr/>
        </p:nvGrpSpPr>
        <p:grpSpPr>
          <a:xfrm>
            <a:off x="5038548" y="1557952"/>
            <a:ext cx="472956" cy="472956"/>
            <a:chOff x="4335522" y="2345105"/>
            <a:chExt cx="472956" cy="472956"/>
          </a:xfrm>
        </p:grpSpPr>
        <p:sp>
          <p:nvSpPr>
            <p:cNvPr id="105" name="Овал 104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07" name="Прямая соединительная линия 106"/>
          <p:cNvCxnSpPr/>
          <p:nvPr/>
        </p:nvCxnSpPr>
        <p:spPr>
          <a:xfrm flipV="1">
            <a:off x="3787152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>
            <a:off x="4059294" y="1758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 flipV="1">
            <a:off x="3859152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flipV="1">
            <a:off x="3787152" y="203143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flipV="1">
            <a:off x="3859152" y="203090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4060752" y="1830114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3" name="Группа 112"/>
          <p:cNvGrpSpPr/>
          <p:nvPr/>
        </p:nvGrpSpPr>
        <p:grpSpPr>
          <a:xfrm>
            <a:off x="3588816" y="1557952"/>
            <a:ext cx="472956" cy="472956"/>
            <a:chOff x="4335522" y="2345105"/>
            <a:chExt cx="472956" cy="472956"/>
          </a:xfrm>
        </p:grpSpPr>
        <p:sp>
          <p:nvSpPr>
            <p:cNvPr id="114" name="Овал 113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16" name="Прямая соединительная линия 115"/>
          <p:cNvCxnSpPr/>
          <p:nvPr/>
        </p:nvCxnSpPr>
        <p:spPr>
          <a:xfrm flipV="1">
            <a:off x="5236884" y="275683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>
            <a:off x="5509165" y="3224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flipV="1">
            <a:off x="5308884" y="275630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 flipV="1">
            <a:off x="5236884" y="349815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 flipV="1">
            <a:off x="5308884" y="349762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>
            <a:off x="5509165" y="3296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>
            <a:off x="4759890" y="3224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>
            <a:off x="4761348" y="329683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24" name="Группа 123"/>
          <p:cNvGrpSpPr/>
          <p:nvPr/>
        </p:nvGrpSpPr>
        <p:grpSpPr>
          <a:xfrm>
            <a:off x="5038548" y="3024669"/>
            <a:ext cx="472956" cy="472956"/>
            <a:chOff x="4335522" y="2345105"/>
            <a:chExt cx="472956" cy="472956"/>
          </a:xfrm>
        </p:grpSpPr>
        <p:sp>
          <p:nvSpPr>
            <p:cNvPr id="125" name="Овал 124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7" name="Прямая соединительная линия 126"/>
          <p:cNvCxnSpPr/>
          <p:nvPr/>
        </p:nvCxnSpPr>
        <p:spPr>
          <a:xfrm flipV="1">
            <a:off x="3779920" y="274766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>
            <a:off x="4037113" y="321566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flipV="1">
            <a:off x="3851920" y="274713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/>
          <p:nvPr/>
        </p:nvCxnSpPr>
        <p:spPr>
          <a:xfrm flipV="1">
            <a:off x="3764971" y="348845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/>
          <p:nvPr/>
        </p:nvCxnSpPr>
        <p:spPr>
          <a:xfrm flipV="1">
            <a:off x="3836971" y="348845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4038571" y="3287665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33" name="Группа 132"/>
          <p:cNvGrpSpPr/>
          <p:nvPr/>
        </p:nvGrpSpPr>
        <p:grpSpPr>
          <a:xfrm>
            <a:off x="3590365" y="3015503"/>
            <a:ext cx="472956" cy="472956"/>
            <a:chOff x="4335522" y="2345105"/>
            <a:chExt cx="472956" cy="472956"/>
          </a:xfrm>
        </p:grpSpPr>
        <p:sp>
          <p:nvSpPr>
            <p:cNvPr id="134" name="Овал 133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36" name="Прямая соединительная линия 135"/>
          <p:cNvCxnSpPr/>
          <p:nvPr/>
        </p:nvCxnSpPr>
        <p:spPr>
          <a:xfrm flipV="1">
            <a:off x="4517023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/>
          <p:nvPr/>
        </p:nvCxnSpPr>
        <p:spPr>
          <a:xfrm flipV="1">
            <a:off x="4589023" y="1285328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38" name="Группа 137"/>
          <p:cNvGrpSpPr/>
          <p:nvPr/>
        </p:nvGrpSpPr>
        <p:grpSpPr>
          <a:xfrm>
            <a:off x="4310365" y="1557781"/>
            <a:ext cx="472956" cy="472956"/>
            <a:chOff x="1540800" y="2643758"/>
            <a:chExt cx="472956" cy="472956"/>
          </a:xfrm>
        </p:grpSpPr>
        <p:sp>
          <p:nvSpPr>
            <p:cNvPr id="139" name="Овал 138"/>
            <p:cNvSpPr/>
            <p:nvPr/>
          </p:nvSpPr>
          <p:spPr>
            <a:xfrm>
              <a:off x="1540800" y="2643758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88765" y="2695570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41" name="Прямая соединительная линия 140"/>
          <p:cNvCxnSpPr/>
          <p:nvPr/>
        </p:nvCxnSpPr>
        <p:spPr>
          <a:xfrm flipV="1">
            <a:off x="4517023" y="34981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 flipV="1">
            <a:off x="4589023" y="34981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43" name="Группа 142"/>
          <p:cNvGrpSpPr/>
          <p:nvPr/>
        </p:nvGrpSpPr>
        <p:grpSpPr>
          <a:xfrm>
            <a:off x="4311781" y="3026312"/>
            <a:ext cx="472956" cy="472956"/>
            <a:chOff x="1542216" y="4107331"/>
            <a:chExt cx="472956" cy="472956"/>
          </a:xfrm>
        </p:grpSpPr>
        <p:sp>
          <p:nvSpPr>
            <p:cNvPr id="144" name="Овал 143"/>
            <p:cNvSpPr/>
            <p:nvPr/>
          </p:nvSpPr>
          <p:spPr>
            <a:xfrm>
              <a:off x="1542216" y="4107331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590181" y="4159143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46" name="Прямая соединительная линия 145"/>
          <p:cNvCxnSpPr/>
          <p:nvPr/>
        </p:nvCxnSpPr>
        <p:spPr>
          <a:xfrm>
            <a:off x="5509165" y="2482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>
            <a:off x="5509165" y="2554981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8" name="Овал 147"/>
          <p:cNvSpPr/>
          <p:nvPr/>
        </p:nvSpPr>
        <p:spPr>
          <a:xfrm>
            <a:off x="5037309" y="2274293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9" name="TextBox 148"/>
          <p:cNvSpPr txBox="1"/>
          <p:nvPr/>
        </p:nvSpPr>
        <p:spPr>
          <a:xfrm>
            <a:off x="5085274" y="232610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Овал 149"/>
          <p:cNvSpPr/>
          <p:nvPr/>
        </p:nvSpPr>
        <p:spPr>
          <a:xfrm>
            <a:off x="3590365" y="2274181"/>
            <a:ext cx="472956" cy="47295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1" name="TextBox 150"/>
          <p:cNvSpPr txBox="1"/>
          <p:nvPr/>
        </p:nvSpPr>
        <p:spPr>
          <a:xfrm>
            <a:off x="3626884" y="2316469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2" name="Прямая соединительная линия 151"/>
          <p:cNvCxnSpPr/>
          <p:nvPr/>
        </p:nvCxnSpPr>
        <p:spPr>
          <a:xfrm flipV="1">
            <a:off x="6681528" y="200525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>
            <a:off x="6953670" y="247325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>
          <a:xfrm flipV="1">
            <a:off x="6753528" y="200473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 flipV="1">
            <a:off x="6681528" y="27465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 flipV="1">
            <a:off x="6753528" y="274605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>
            <a:off x="6955128" y="254525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>
            <a:off x="6204534" y="247325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>
            <a:off x="6205992" y="254525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60" name="Группа 159"/>
          <p:cNvGrpSpPr/>
          <p:nvPr/>
        </p:nvGrpSpPr>
        <p:grpSpPr>
          <a:xfrm>
            <a:off x="6476328" y="2273097"/>
            <a:ext cx="472956" cy="472956"/>
            <a:chOff x="4335522" y="2345105"/>
            <a:chExt cx="472956" cy="472956"/>
          </a:xfrm>
        </p:grpSpPr>
        <p:sp>
          <p:nvSpPr>
            <p:cNvPr id="161" name="Овал 160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63" name="Прямая соединительная линия 162"/>
          <p:cNvCxnSpPr/>
          <p:nvPr/>
        </p:nvCxnSpPr>
        <p:spPr>
          <a:xfrm flipV="1">
            <a:off x="7402847" y="127560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>
            <a:off x="7675128" y="1748392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 flipV="1">
            <a:off x="7474847" y="127560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 flipV="1">
            <a:off x="7402847" y="20217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/>
          <p:nvPr/>
        </p:nvCxnSpPr>
        <p:spPr>
          <a:xfrm flipV="1">
            <a:off x="7474847" y="202118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единительная линия 167"/>
          <p:cNvCxnSpPr/>
          <p:nvPr/>
        </p:nvCxnSpPr>
        <p:spPr>
          <a:xfrm>
            <a:off x="7675128" y="1820392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единительная линия 168"/>
          <p:cNvCxnSpPr/>
          <p:nvPr/>
        </p:nvCxnSpPr>
        <p:spPr>
          <a:xfrm>
            <a:off x="6925853" y="1748392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/>
          <p:cNvCxnSpPr/>
          <p:nvPr/>
        </p:nvCxnSpPr>
        <p:spPr>
          <a:xfrm>
            <a:off x="6927311" y="1820392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71" name="Группа 170"/>
          <p:cNvGrpSpPr/>
          <p:nvPr/>
        </p:nvGrpSpPr>
        <p:grpSpPr>
          <a:xfrm>
            <a:off x="7204511" y="1548230"/>
            <a:ext cx="472956" cy="472956"/>
            <a:chOff x="4335522" y="2345105"/>
            <a:chExt cx="472956" cy="472956"/>
          </a:xfrm>
        </p:grpSpPr>
        <p:sp>
          <p:nvSpPr>
            <p:cNvPr id="172" name="Овал 171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74" name="Прямая соединительная линия 173"/>
          <p:cNvCxnSpPr/>
          <p:nvPr/>
        </p:nvCxnSpPr>
        <p:spPr>
          <a:xfrm flipV="1">
            <a:off x="5953115" y="127560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5" name="Прямая соединительная линия 174"/>
          <p:cNvCxnSpPr/>
          <p:nvPr/>
        </p:nvCxnSpPr>
        <p:spPr>
          <a:xfrm>
            <a:off x="6225257" y="1748392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6" name="Прямая соединительная линия 175"/>
          <p:cNvCxnSpPr/>
          <p:nvPr/>
        </p:nvCxnSpPr>
        <p:spPr>
          <a:xfrm flipV="1">
            <a:off x="6025115" y="127560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7" name="Прямая соединительная линия 176"/>
          <p:cNvCxnSpPr/>
          <p:nvPr/>
        </p:nvCxnSpPr>
        <p:spPr>
          <a:xfrm flipV="1">
            <a:off x="5953115" y="2021714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единительная линия 177"/>
          <p:cNvCxnSpPr/>
          <p:nvPr/>
        </p:nvCxnSpPr>
        <p:spPr>
          <a:xfrm flipV="1">
            <a:off x="6025115" y="202118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>
            <a:off x="6226715" y="1820392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80" name="Группа 179"/>
          <p:cNvGrpSpPr/>
          <p:nvPr/>
        </p:nvGrpSpPr>
        <p:grpSpPr>
          <a:xfrm>
            <a:off x="5754779" y="1548230"/>
            <a:ext cx="472956" cy="472956"/>
            <a:chOff x="4335522" y="2345105"/>
            <a:chExt cx="472956" cy="472956"/>
          </a:xfrm>
        </p:grpSpPr>
        <p:sp>
          <p:nvSpPr>
            <p:cNvPr id="181" name="Овал 180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83" name="Прямая соединительная линия 182"/>
          <p:cNvCxnSpPr/>
          <p:nvPr/>
        </p:nvCxnSpPr>
        <p:spPr>
          <a:xfrm flipV="1">
            <a:off x="7402847" y="274710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>
          <a:xfrm>
            <a:off x="7675128" y="321510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5" name="Прямая соединительная линия 184"/>
          <p:cNvCxnSpPr/>
          <p:nvPr/>
        </p:nvCxnSpPr>
        <p:spPr>
          <a:xfrm flipV="1">
            <a:off x="7474847" y="274658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6" name="Прямая соединительная линия 185"/>
          <p:cNvCxnSpPr/>
          <p:nvPr/>
        </p:nvCxnSpPr>
        <p:spPr>
          <a:xfrm flipV="1">
            <a:off x="7402847" y="3488431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7" name="Прямая соединительная линия 186"/>
          <p:cNvCxnSpPr/>
          <p:nvPr/>
        </p:nvCxnSpPr>
        <p:spPr>
          <a:xfrm flipV="1">
            <a:off x="7474847" y="348790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единительная линия 187"/>
          <p:cNvCxnSpPr/>
          <p:nvPr/>
        </p:nvCxnSpPr>
        <p:spPr>
          <a:xfrm>
            <a:off x="7675128" y="328710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9" name="Прямая соединительная линия 188"/>
          <p:cNvCxnSpPr/>
          <p:nvPr/>
        </p:nvCxnSpPr>
        <p:spPr>
          <a:xfrm>
            <a:off x="6925853" y="321510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0" name="Прямая соединительная линия 189"/>
          <p:cNvCxnSpPr/>
          <p:nvPr/>
        </p:nvCxnSpPr>
        <p:spPr>
          <a:xfrm>
            <a:off x="6927311" y="328710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91" name="Группа 190"/>
          <p:cNvGrpSpPr/>
          <p:nvPr/>
        </p:nvGrpSpPr>
        <p:grpSpPr>
          <a:xfrm>
            <a:off x="7204511" y="3014947"/>
            <a:ext cx="472956" cy="472956"/>
            <a:chOff x="4335522" y="2345105"/>
            <a:chExt cx="472956" cy="472956"/>
          </a:xfrm>
        </p:grpSpPr>
        <p:sp>
          <p:nvSpPr>
            <p:cNvPr id="192" name="Овал 191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94" name="Прямая соединительная линия 193"/>
          <p:cNvCxnSpPr/>
          <p:nvPr/>
        </p:nvCxnSpPr>
        <p:spPr>
          <a:xfrm flipV="1">
            <a:off x="5930934" y="2737943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>
            <a:off x="6203076" y="3205943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единительная линия 195"/>
          <p:cNvCxnSpPr/>
          <p:nvPr/>
        </p:nvCxnSpPr>
        <p:spPr>
          <a:xfrm flipV="1">
            <a:off x="6002934" y="2737415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единительная линия 196"/>
          <p:cNvCxnSpPr/>
          <p:nvPr/>
        </p:nvCxnSpPr>
        <p:spPr>
          <a:xfrm flipV="1">
            <a:off x="5930934" y="347873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8" name="Прямая соединительная линия 197"/>
          <p:cNvCxnSpPr/>
          <p:nvPr/>
        </p:nvCxnSpPr>
        <p:spPr>
          <a:xfrm flipV="1">
            <a:off x="6002934" y="3478737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9" name="Прямая соединительная линия 198"/>
          <p:cNvCxnSpPr/>
          <p:nvPr/>
        </p:nvCxnSpPr>
        <p:spPr>
          <a:xfrm>
            <a:off x="6204534" y="3277943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00" name="Группа 199"/>
          <p:cNvGrpSpPr/>
          <p:nvPr/>
        </p:nvGrpSpPr>
        <p:grpSpPr>
          <a:xfrm>
            <a:off x="5756328" y="3005781"/>
            <a:ext cx="472956" cy="472956"/>
            <a:chOff x="4335522" y="2345105"/>
            <a:chExt cx="472956" cy="472956"/>
          </a:xfrm>
        </p:grpSpPr>
        <p:sp>
          <p:nvSpPr>
            <p:cNvPr id="201" name="Овал 200"/>
            <p:cNvSpPr/>
            <p:nvPr/>
          </p:nvSpPr>
          <p:spPr>
            <a:xfrm>
              <a:off x="4335522" y="2345105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4383487" y="2396917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03" name="Прямая соединительная линия 202"/>
          <p:cNvCxnSpPr/>
          <p:nvPr/>
        </p:nvCxnSpPr>
        <p:spPr>
          <a:xfrm flipV="1">
            <a:off x="6682986" y="127560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4" name="Прямая соединительная линия 203"/>
          <p:cNvCxnSpPr/>
          <p:nvPr/>
        </p:nvCxnSpPr>
        <p:spPr>
          <a:xfrm flipV="1">
            <a:off x="6754986" y="1275606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05" name="Группа 204"/>
          <p:cNvGrpSpPr/>
          <p:nvPr/>
        </p:nvGrpSpPr>
        <p:grpSpPr>
          <a:xfrm>
            <a:off x="6476328" y="1548059"/>
            <a:ext cx="472956" cy="472956"/>
            <a:chOff x="1540800" y="2643758"/>
            <a:chExt cx="472956" cy="472956"/>
          </a:xfrm>
        </p:grpSpPr>
        <p:sp>
          <p:nvSpPr>
            <p:cNvPr id="206" name="Овал 205"/>
            <p:cNvSpPr/>
            <p:nvPr/>
          </p:nvSpPr>
          <p:spPr>
            <a:xfrm>
              <a:off x="1540800" y="2643758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1588765" y="2695570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08" name="Прямая соединительная линия 207"/>
          <p:cNvCxnSpPr/>
          <p:nvPr/>
        </p:nvCxnSpPr>
        <p:spPr>
          <a:xfrm flipV="1">
            <a:off x="6682986" y="348845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9" name="Прямая соединительная линия 208"/>
          <p:cNvCxnSpPr/>
          <p:nvPr/>
        </p:nvCxnSpPr>
        <p:spPr>
          <a:xfrm flipV="1">
            <a:off x="6754986" y="3488459"/>
            <a:ext cx="0" cy="27741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10" name="Группа 209"/>
          <p:cNvGrpSpPr/>
          <p:nvPr/>
        </p:nvGrpSpPr>
        <p:grpSpPr>
          <a:xfrm>
            <a:off x="6477744" y="3016590"/>
            <a:ext cx="472956" cy="472956"/>
            <a:chOff x="1542216" y="4107331"/>
            <a:chExt cx="472956" cy="472956"/>
          </a:xfrm>
        </p:grpSpPr>
        <p:sp>
          <p:nvSpPr>
            <p:cNvPr id="211" name="Овал 210"/>
            <p:cNvSpPr/>
            <p:nvPr/>
          </p:nvSpPr>
          <p:spPr>
            <a:xfrm>
              <a:off x="1542216" y="4107331"/>
              <a:ext cx="472956" cy="472956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1590181" y="4159143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Si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13" name="Прямая соединительная линия 212"/>
          <p:cNvCxnSpPr/>
          <p:nvPr/>
        </p:nvCxnSpPr>
        <p:spPr>
          <a:xfrm>
            <a:off x="7675128" y="247325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4" name="Прямая соединительная линия 213"/>
          <p:cNvCxnSpPr/>
          <p:nvPr/>
        </p:nvCxnSpPr>
        <p:spPr>
          <a:xfrm>
            <a:off x="7675128" y="2545259"/>
            <a:ext cx="277200" cy="10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5" name="Овал 214"/>
          <p:cNvSpPr/>
          <p:nvPr/>
        </p:nvSpPr>
        <p:spPr>
          <a:xfrm>
            <a:off x="7203272" y="2264571"/>
            <a:ext cx="472956" cy="4729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6" name="TextBox 215"/>
          <p:cNvSpPr txBox="1"/>
          <p:nvPr/>
        </p:nvSpPr>
        <p:spPr>
          <a:xfrm>
            <a:off x="7251237" y="231638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7" name="Овал 216"/>
          <p:cNvSpPr/>
          <p:nvPr/>
        </p:nvSpPr>
        <p:spPr>
          <a:xfrm>
            <a:off x="5756328" y="2264459"/>
            <a:ext cx="472956" cy="47295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8" name="TextBox 217"/>
          <p:cNvSpPr txBox="1"/>
          <p:nvPr/>
        </p:nvSpPr>
        <p:spPr>
          <a:xfrm>
            <a:off x="5807310" y="2307752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43" name="Группа 24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4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3" name="TextBox 252"/>
          <p:cNvSpPr txBox="1"/>
          <p:nvPr/>
        </p:nvSpPr>
        <p:spPr>
          <a:xfrm>
            <a:off x="975600" y="3932351"/>
            <a:ext cx="7483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Полупроводники с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акцепторными примесями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называются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полупроводниками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-типа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2" name="Скругленный прямоугольник 221"/>
          <p:cNvSpPr/>
          <p:nvPr/>
        </p:nvSpPr>
        <p:spPr>
          <a:xfrm>
            <a:off x="2555776" y="267494"/>
            <a:ext cx="4181127" cy="735812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Акцепторная примесь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2" name="Группа 231"/>
          <p:cNvGrpSpPr>
            <a:grpSpLocks noChangeAspect="1"/>
          </p:cNvGrpSpPr>
          <p:nvPr/>
        </p:nvGrpSpPr>
        <p:grpSpPr>
          <a:xfrm>
            <a:off x="3836226" y="2787798"/>
            <a:ext cx="216000" cy="216000"/>
            <a:chOff x="1450504" y="2618606"/>
            <a:chExt cx="914400" cy="914400"/>
          </a:xfrm>
        </p:grpSpPr>
        <p:sp>
          <p:nvSpPr>
            <p:cNvPr id="233" name="Овал 23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4" name="Плюс 23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5" name="Группа 234"/>
          <p:cNvGrpSpPr>
            <a:grpSpLocks noChangeAspect="1"/>
          </p:cNvGrpSpPr>
          <p:nvPr/>
        </p:nvGrpSpPr>
        <p:grpSpPr>
          <a:xfrm>
            <a:off x="6008647" y="2021812"/>
            <a:ext cx="216000" cy="216000"/>
            <a:chOff x="1450504" y="2618606"/>
            <a:chExt cx="914400" cy="914400"/>
          </a:xfrm>
        </p:grpSpPr>
        <p:sp>
          <p:nvSpPr>
            <p:cNvPr id="236" name="Овал 23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люс 23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01053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7.28395E-6 C 0.04549 -0.00186 0.02918 -0.00186 0.04897 -0.00186 " pathEditMode="relative" ptsTypes="fA">
                                      <p:cBhvr>
                                        <p:cTn id="14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2.34568E-6 C 0.00192 -0.00216 0.00452 -0.00309 0.00626 -0.00556 C 0.0073 -0.0071 0.00747 -0.00957 0.00834 -0.01111 C 0.00921 -0.01266 0.01042 -0.01358 0.01147 -0.01482 C 0.01372 -0.02068 0.01667 -0.02253 0.01772 -0.02963 C 0.01806 -0.03272 0.01841 -0.03581 0.01876 -0.03889 C 0.0191 -0.04074 0.0198 -0.04445 0.0198 -0.04445 " pathEditMode="relative" ptsTypes="ffffffA">
                                      <p:cBhvr>
                                        <p:cTn id="16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i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36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-n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переход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Куб 3"/>
          <p:cNvSpPr/>
          <p:nvPr/>
        </p:nvSpPr>
        <p:spPr>
          <a:xfrm>
            <a:off x="1348780" y="1707654"/>
            <a:ext cx="6372200" cy="2376264"/>
          </a:xfrm>
          <a:prstGeom prst="cub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rot="21305531">
            <a:off x="2184909" y="1563637"/>
            <a:ext cx="498855" cy="769441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1305531">
            <a:off x="6316220" y="1563637"/>
            <a:ext cx="498855" cy="769441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4237847" y="1706439"/>
            <a:ext cx="594066" cy="5940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5076056" y="1707654"/>
            <a:ext cx="594066" cy="594066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3347864" y="1706439"/>
            <a:ext cx="594066" cy="594066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4" name="Группа 13"/>
          <p:cNvGrpSpPr/>
          <p:nvPr/>
        </p:nvGrpSpPr>
        <p:grpSpPr>
          <a:xfrm>
            <a:off x="6269264" y="2760153"/>
            <a:ext cx="216024" cy="216024"/>
            <a:chOff x="2826961" y="2665462"/>
            <a:chExt cx="914400" cy="914400"/>
          </a:xfrm>
        </p:grpSpPr>
        <p:sp>
          <p:nvSpPr>
            <p:cNvPr id="15" name="Овал 1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Минус 1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>
            <a:grpSpLocks noChangeAspect="1"/>
          </p:cNvGrpSpPr>
          <p:nvPr/>
        </p:nvGrpSpPr>
        <p:grpSpPr>
          <a:xfrm>
            <a:off x="6052543" y="3375568"/>
            <a:ext cx="216000" cy="216000"/>
            <a:chOff x="1450504" y="2618606"/>
            <a:chExt cx="914400" cy="914400"/>
          </a:xfrm>
        </p:grpSpPr>
        <p:sp>
          <p:nvSpPr>
            <p:cNvPr id="18" name="Овал 1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люс 1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6068195" y="2574191"/>
            <a:ext cx="216024" cy="216024"/>
            <a:chOff x="2826961" y="2665462"/>
            <a:chExt cx="914400" cy="914400"/>
          </a:xfrm>
        </p:grpSpPr>
        <p:sp>
          <p:nvSpPr>
            <p:cNvPr id="21" name="Овал 2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Минус 2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6857913" y="2976177"/>
            <a:ext cx="216024" cy="216024"/>
            <a:chOff x="2826961" y="2665462"/>
            <a:chExt cx="914400" cy="914400"/>
          </a:xfrm>
        </p:grpSpPr>
        <p:sp>
          <p:nvSpPr>
            <p:cNvPr id="24" name="Овал 2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Минус 2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382240" y="2478063"/>
            <a:ext cx="216024" cy="216024"/>
            <a:chOff x="2826961" y="2665462"/>
            <a:chExt cx="914400" cy="914400"/>
          </a:xfrm>
        </p:grpSpPr>
        <p:sp>
          <p:nvSpPr>
            <p:cNvPr id="27" name="Овал 2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Минус 2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401312" y="3341993"/>
            <a:ext cx="216024" cy="216024"/>
            <a:chOff x="2826961" y="2665462"/>
            <a:chExt cx="914400" cy="914400"/>
          </a:xfrm>
        </p:grpSpPr>
        <p:sp>
          <p:nvSpPr>
            <p:cNvPr id="30" name="Овал 2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Минус 3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6395370" y="2375993"/>
            <a:ext cx="216024" cy="216024"/>
            <a:chOff x="2826961" y="2665462"/>
            <a:chExt cx="914400" cy="914400"/>
          </a:xfrm>
        </p:grpSpPr>
        <p:sp>
          <p:nvSpPr>
            <p:cNvPr id="33" name="Овал 3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Минус 3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460040" y="2766095"/>
            <a:ext cx="216024" cy="216024"/>
            <a:chOff x="2826961" y="2665462"/>
            <a:chExt cx="914400" cy="914400"/>
          </a:xfrm>
        </p:grpSpPr>
        <p:sp>
          <p:nvSpPr>
            <p:cNvPr id="36" name="Овал 3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Минус 3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6729658" y="2487056"/>
            <a:ext cx="216024" cy="216024"/>
            <a:chOff x="2826961" y="2665462"/>
            <a:chExt cx="914400" cy="914400"/>
          </a:xfrm>
        </p:grpSpPr>
        <p:sp>
          <p:nvSpPr>
            <p:cNvPr id="39" name="Овал 3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Минус 3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5373089" y="3630351"/>
            <a:ext cx="216024" cy="216024"/>
            <a:chOff x="2826961" y="2665462"/>
            <a:chExt cx="914400" cy="914400"/>
          </a:xfrm>
        </p:grpSpPr>
        <p:sp>
          <p:nvSpPr>
            <p:cNvPr id="42" name="Овал 4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Минус 4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6012605" y="3020565"/>
            <a:ext cx="216024" cy="216024"/>
            <a:chOff x="2826961" y="2665462"/>
            <a:chExt cx="914400" cy="914400"/>
          </a:xfrm>
        </p:grpSpPr>
        <p:sp>
          <p:nvSpPr>
            <p:cNvPr id="45" name="Овал 4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Минус 4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6611394" y="3624409"/>
            <a:ext cx="216024" cy="216024"/>
            <a:chOff x="2826961" y="2665462"/>
            <a:chExt cx="914400" cy="914400"/>
          </a:xfrm>
        </p:grpSpPr>
        <p:sp>
          <p:nvSpPr>
            <p:cNvPr id="48" name="Овал 4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Минус 4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6284208" y="3712839"/>
            <a:ext cx="216024" cy="216024"/>
            <a:chOff x="2826961" y="2665462"/>
            <a:chExt cx="914400" cy="914400"/>
          </a:xfrm>
        </p:grpSpPr>
        <p:sp>
          <p:nvSpPr>
            <p:cNvPr id="51" name="Овал 5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Минус 5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5772192" y="2481114"/>
            <a:ext cx="216024" cy="216024"/>
            <a:chOff x="2826961" y="2665462"/>
            <a:chExt cx="914400" cy="914400"/>
          </a:xfrm>
        </p:grpSpPr>
        <p:sp>
          <p:nvSpPr>
            <p:cNvPr id="54" name="Овал 5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Минус 5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6524584" y="3025289"/>
            <a:ext cx="216024" cy="216024"/>
            <a:chOff x="2826961" y="2665462"/>
            <a:chExt cx="914400" cy="914400"/>
          </a:xfrm>
        </p:grpSpPr>
        <p:sp>
          <p:nvSpPr>
            <p:cNvPr id="57" name="Овал 5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Минус 5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5898206" y="3726479"/>
            <a:ext cx="216024" cy="216024"/>
            <a:chOff x="2826961" y="2665462"/>
            <a:chExt cx="914400" cy="914400"/>
          </a:xfrm>
        </p:grpSpPr>
        <p:sp>
          <p:nvSpPr>
            <p:cNvPr id="60" name="Овал 5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Минус 6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562110" y="3218840"/>
            <a:ext cx="216024" cy="216024"/>
            <a:chOff x="2826961" y="2665462"/>
            <a:chExt cx="914400" cy="914400"/>
          </a:xfrm>
        </p:grpSpPr>
        <p:sp>
          <p:nvSpPr>
            <p:cNvPr id="63" name="Овал 6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Минус 6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5" name="Группа 64"/>
          <p:cNvGrpSpPr>
            <a:grpSpLocks noChangeAspect="1"/>
          </p:cNvGrpSpPr>
          <p:nvPr/>
        </p:nvGrpSpPr>
        <p:grpSpPr>
          <a:xfrm>
            <a:off x="6800255" y="3355439"/>
            <a:ext cx="216000" cy="216000"/>
            <a:chOff x="1450504" y="2618606"/>
            <a:chExt cx="914400" cy="914400"/>
          </a:xfrm>
        </p:grpSpPr>
        <p:sp>
          <p:nvSpPr>
            <p:cNvPr id="66" name="Овал 6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Плюс 6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8" name="Группа 67"/>
          <p:cNvGrpSpPr>
            <a:grpSpLocks noChangeAspect="1"/>
          </p:cNvGrpSpPr>
          <p:nvPr/>
        </p:nvGrpSpPr>
        <p:grpSpPr>
          <a:xfrm>
            <a:off x="5332403" y="3355438"/>
            <a:ext cx="216000" cy="216000"/>
            <a:chOff x="1450504" y="2618606"/>
            <a:chExt cx="914400" cy="914400"/>
          </a:xfrm>
        </p:grpSpPr>
        <p:sp>
          <p:nvSpPr>
            <p:cNvPr id="69" name="Овал 6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Плюс 6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5178126" y="3027808"/>
            <a:ext cx="216024" cy="216024"/>
            <a:chOff x="2826961" y="2665462"/>
            <a:chExt cx="914400" cy="914400"/>
          </a:xfrm>
        </p:grpSpPr>
        <p:sp>
          <p:nvSpPr>
            <p:cNvPr id="75" name="Овал 7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Минус 7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7" name="Группа 76"/>
          <p:cNvGrpSpPr>
            <a:grpSpLocks noChangeAspect="1"/>
          </p:cNvGrpSpPr>
          <p:nvPr/>
        </p:nvGrpSpPr>
        <p:grpSpPr>
          <a:xfrm>
            <a:off x="5788071" y="2826006"/>
            <a:ext cx="216000" cy="216000"/>
            <a:chOff x="1450504" y="2618606"/>
            <a:chExt cx="914400" cy="914400"/>
          </a:xfrm>
        </p:grpSpPr>
        <p:sp>
          <p:nvSpPr>
            <p:cNvPr id="78" name="Овал 7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Плюс 7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0" name="Группа 79"/>
          <p:cNvGrpSpPr>
            <a:grpSpLocks noChangeAspect="1"/>
          </p:cNvGrpSpPr>
          <p:nvPr/>
        </p:nvGrpSpPr>
        <p:grpSpPr>
          <a:xfrm>
            <a:off x="2715764" y="3165509"/>
            <a:ext cx="216000" cy="216000"/>
            <a:chOff x="1450504" y="2618606"/>
            <a:chExt cx="914400" cy="914400"/>
          </a:xfrm>
        </p:grpSpPr>
        <p:sp>
          <p:nvSpPr>
            <p:cNvPr id="81" name="Овал 80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Плюс 81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3" name="Группа 82"/>
          <p:cNvGrpSpPr>
            <a:grpSpLocks noChangeAspect="1"/>
          </p:cNvGrpSpPr>
          <p:nvPr/>
        </p:nvGrpSpPr>
        <p:grpSpPr>
          <a:xfrm>
            <a:off x="1589394" y="2917289"/>
            <a:ext cx="216000" cy="216000"/>
            <a:chOff x="1450504" y="2618606"/>
            <a:chExt cx="914400" cy="914400"/>
          </a:xfrm>
        </p:grpSpPr>
        <p:sp>
          <p:nvSpPr>
            <p:cNvPr id="84" name="Овал 83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Плюс 84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6" name="Группа 85"/>
          <p:cNvGrpSpPr>
            <a:grpSpLocks noChangeAspect="1"/>
          </p:cNvGrpSpPr>
          <p:nvPr/>
        </p:nvGrpSpPr>
        <p:grpSpPr>
          <a:xfrm>
            <a:off x="2204281" y="2701676"/>
            <a:ext cx="216000" cy="216000"/>
            <a:chOff x="1450504" y="2618606"/>
            <a:chExt cx="914400" cy="914400"/>
          </a:xfrm>
        </p:grpSpPr>
        <p:sp>
          <p:nvSpPr>
            <p:cNvPr id="87" name="Овал 86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люс 87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9" name="Группа 88"/>
          <p:cNvGrpSpPr>
            <a:grpSpLocks noChangeAspect="1"/>
          </p:cNvGrpSpPr>
          <p:nvPr/>
        </p:nvGrpSpPr>
        <p:grpSpPr>
          <a:xfrm>
            <a:off x="1581007" y="3212922"/>
            <a:ext cx="216000" cy="216000"/>
            <a:chOff x="1450504" y="2618606"/>
            <a:chExt cx="914400" cy="914400"/>
          </a:xfrm>
        </p:grpSpPr>
        <p:sp>
          <p:nvSpPr>
            <p:cNvPr id="90" name="Овал 89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Плюс 90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2" name="Группа 91"/>
          <p:cNvGrpSpPr>
            <a:grpSpLocks noChangeAspect="1"/>
          </p:cNvGrpSpPr>
          <p:nvPr/>
        </p:nvGrpSpPr>
        <p:grpSpPr>
          <a:xfrm>
            <a:off x="1705517" y="3555941"/>
            <a:ext cx="216000" cy="216000"/>
            <a:chOff x="1450504" y="2618606"/>
            <a:chExt cx="914400" cy="914400"/>
          </a:xfrm>
        </p:grpSpPr>
        <p:sp>
          <p:nvSpPr>
            <p:cNvPr id="93" name="Овал 9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Плюс 9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5" name="Группа 94"/>
          <p:cNvGrpSpPr>
            <a:grpSpLocks noChangeAspect="1"/>
          </p:cNvGrpSpPr>
          <p:nvPr/>
        </p:nvGrpSpPr>
        <p:grpSpPr>
          <a:xfrm>
            <a:off x="2387692" y="3042006"/>
            <a:ext cx="216000" cy="216000"/>
            <a:chOff x="1450504" y="2618606"/>
            <a:chExt cx="914400" cy="914400"/>
          </a:xfrm>
        </p:grpSpPr>
        <p:sp>
          <p:nvSpPr>
            <p:cNvPr id="96" name="Овал 9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люс 9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8" name="Группа 97"/>
          <p:cNvGrpSpPr>
            <a:grpSpLocks noChangeAspect="1"/>
          </p:cNvGrpSpPr>
          <p:nvPr/>
        </p:nvGrpSpPr>
        <p:grpSpPr>
          <a:xfrm>
            <a:off x="2343563" y="3781050"/>
            <a:ext cx="216000" cy="216000"/>
            <a:chOff x="1450504" y="2618606"/>
            <a:chExt cx="914400" cy="914400"/>
          </a:xfrm>
        </p:grpSpPr>
        <p:sp>
          <p:nvSpPr>
            <p:cNvPr id="99" name="Овал 9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Плюс 9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1" name="Группа 100"/>
          <p:cNvGrpSpPr>
            <a:grpSpLocks noChangeAspect="1"/>
          </p:cNvGrpSpPr>
          <p:nvPr/>
        </p:nvGrpSpPr>
        <p:grpSpPr>
          <a:xfrm>
            <a:off x="1994222" y="3079088"/>
            <a:ext cx="216000" cy="216000"/>
            <a:chOff x="1450504" y="2618606"/>
            <a:chExt cx="914400" cy="914400"/>
          </a:xfrm>
        </p:grpSpPr>
        <p:sp>
          <p:nvSpPr>
            <p:cNvPr id="102" name="Овал 101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Плюс 102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4" name="Группа 103"/>
          <p:cNvGrpSpPr>
            <a:grpSpLocks noChangeAspect="1"/>
          </p:cNvGrpSpPr>
          <p:nvPr/>
        </p:nvGrpSpPr>
        <p:grpSpPr>
          <a:xfrm>
            <a:off x="2918505" y="2610005"/>
            <a:ext cx="216000" cy="216000"/>
            <a:chOff x="1450504" y="2618606"/>
            <a:chExt cx="914400" cy="914400"/>
          </a:xfrm>
        </p:grpSpPr>
        <p:sp>
          <p:nvSpPr>
            <p:cNvPr id="105" name="Овал 104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люс 105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7" name="Группа 106"/>
          <p:cNvGrpSpPr>
            <a:grpSpLocks noChangeAspect="1"/>
          </p:cNvGrpSpPr>
          <p:nvPr/>
        </p:nvGrpSpPr>
        <p:grpSpPr>
          <a:xfrm>
            <a:off x="2141806" y="2384998"/>
            <a:ext cx="216000" cy="216000"/>
            <a:chOff x="1450504" y="2618606"/>
            <a:chExt cx="914400" cy="914400"/>
          </a:xfrm>
        </p:grpSpPr>
        <p:sp>
          <p:nvSpPr>
            <p:cNvPr id="108" name="Овал 107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Плюс 108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0" name="Группа 109"/>
          <p:cNvGrpSpPr>
            <a:grpSpLocks noChangeAspect="1"/>
          </p:cNvGrpSpPr>
          <p:nvPr/>
        </p:nvGrpSpPr>
        <p:grpSpPr>
          <a:xfrm>
            <a:off x="1936909" y="3773570"/>
            <a:ext cx="216000" cy="216000"/>
            <a:chOff x="1450504" y="2618606"/>
            <a:chExt cx="914400" cy="914400"/>
          </a:xfrm>
        </p:grpSpPr>
        <p:sp>
          <p:nvSpPr>
            <p:cNvPr id="111" name="Овал 110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люс 111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3" name="Группа 112"/>
          <p:cNvGrpSpPr>
            <a:grpSpLocks noChangeAspect="1"/>
          </p:cNvGrpSpPr>
          <p:nvPr/>
        </p:nvGrpSpPr>
        <p:grpSpPr>
          <a:xfrm>
            <a:off x="2537645" y="2725422"/>
            <a:ext cx="216000" cy="216000"/>
            <a:chOff x="1450504" y="2618606"/>
            <a:chExt cx="914400" cy="914400"/>
          </a:xfrm>
        </p:grpSpPr>
        <p:sp>
          <p:nvSpPr>
            <p:cNvPr id="114" name="Овал 113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Плюс 114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6" name="Группа 115"/>
          <p:cNvGrpSpPr>
            <a:grpSpLocks noChangeAspect="1"/>
          </p:cNvGrpSpPr>
          <p:nvPr/>
        </p:nvGrpSpPr>
        <p:grpSpPr>
          <a:xfrm>
            <a:off x="1467846" y="2416277"/>
            <a:ext cx="216000" cy="216000"/>
            <a:chOff x="1450504" y="2618606"/>
            <a:chExt cx="914400" cy="914400"/>
          </a:xfrm>
        </p:grpSpPr>
        <p:sp>
          <p:nvSpPr>
            <p:cNvPr id="117" name="Овал 116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Плюс 117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9" name="Группа 118"/>
          <p:cNvGrpSpPr>
            <a:grpSpLocks noChangeAspect="1"/>
          </p:cNvGrpSpPr>
          <p:nvPr/>
        </p:nvGrpSpPr>
        <p:grpSpPr>
          <a:xfrm>
            <a:off x="2648091" y="2373757"/>
            <a:ext cx="216000" cy="216000"/>
            <a:chOff x="1450504" y="2618606"/>
            <a:chExt cx="914400" cy="914400"/>
          </a:xfrm>
        </p:grpSpPr>
        <p:sp>
          <p:nvSpPr>
            <p:cNvPr id="120" name="Овал 119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Плюс 120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2" name="Группа 121"/>
          <p:cNvGrpSpPr>
            <a:grpSpLocks noChangeAspect="1"/>
          </p:cNvGrpSpPr>
          <p:nvPr/>
        </p:nvGrpSpPr>
        <p:grpSpPr>
          <a:xfrm>
            <a:off x="2224927" y="3453882"/>
            <a:ext cx="216000" cy="216000"/>
            <a:chOff x="1450504" y="2618606"/>
            <a:chExt cx="914400" cy="914400"/>
          </a:xfrm>
        </p:grpSpPr>
        <p:sp>
          <p:nvSpPr>
            <p:cNvPr id="123" name="Овал 12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Плюс 12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5" name="Группа 124"/>
          <p:cNvGrpSpPr>
            <a:grpSpLocks noChangeAspect="1"/>
          </p:cNvGrpSpPr>
          <p:nvPr/>
        </p:nvGrpSpPr>
        <p:grpSpPr>
          <a:xfrm>
            <a:off x="1799453" y="2507947"/>
            <a:ext cx="216000" cy="216000"/>
            <a:chOff x="1450504" y="2618606"/>
            <a:chExt cx="914400" cy="914400"/>
          </a:xfrm>
        </p:grpSpPr>
        <p:sp>
          <p:nvSpPr>
            <p:cNvPr id="126" name="Овал 12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Плюс 12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8" name="Группа 127"/>
          <p:cNvGrpSpPr>
            <a:grpSpLocks noChangeAspect="1"/>
          </p:cNvGrpSpPr>
          <p:nvPr/>
        </p:nvGrpSpPr>
        <p:grpSpPr>
          <a:xfrm>
            <a:off x="2731351" y="3814921"/>
            <a:ext cx="216000" cy="216000"/>
            <a:chOff x="1450504" y="2618606"/>
            <a:chExt cx="914400" cy="914400"/>
          </a:xfrm>
        </p:grpSpPr>
        <p:sp>
          <p:nvSpPr>
            <p:cNvPr id="129" name="Овал 12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люс 12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1" name="Группа 130"/>
          <p:cNvGrpSpPr>
            <a:grpSpLocks noChangeAspect="1"/>
          </p:cNvGrpSpPr>
          <p:nvPr/>
        </p:nvGrpSpPr>
        <p:grpSpPr>
          <a:xfrm>
            <a:off x="1461904" y="3804844"/>
            <a:ext cx="216000" cy="216000"/>
            <a:chOff x="1450504" y="2618606"/>
            <a:chExt cx="914400" cy="914400"/>
          </a:xfrm>
        </p:grpSpPr>
        <p:sp>
          <p:nvSpPr>
            <p:cNvPr id="132" name="Овал 131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Плюс 132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4" name="Группа 133"/>
          <p:cNvGrpSpPr/>
          <p:nvPr/>
        </p:nvGrpSpPr>
        <p:grpSpPr>
          <a:xfrm>
            <a:off x="1892151" y="3355414"/>
            <a:ext cx="216024" cy="216024"/>
            <a:chOff x="2826961" y="2665462"/>
            <a:chExt cx="914400" cy="914400"/>
          </a:xfrm>
        </p:grpSpPr>
        <p:sp>
          <p:nvSpPr>
            <p:cNvPr id="135" name="Овал 13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Минус 13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1835696" y="2787773"/>
            <a:ext cx="216024" cy="216024"/>
            <a:chOff x="2826961" y="2665462"/>
            <a:chExt cx="914400" cy="914400"/>
          </a:xfrm>
        </p:grpSpPr>
        <p:sp>
          <p:nvSpPr>
            <p:cNvPr id="138" name="Овал 13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Минус 13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0" name="Группа 139"/>
          <p:cNvGrpSpPr/>
          <p:nvPr/>
        </p:nvGrpSpPr>
        <p:grpSpPr>
          <a:xfrm>
            <a:off x="2656503" y="3435845"/>
            <a:ext cx="216024" cy="216024"/>
            <a:chOff x="2826961" y="2665462"/>
            <a:chExt cx="914400" cy="914400"/>
          </a:xfrm>
        </p:grpSpPr>
        <p:sp>
          <p:nvSpPr>
            <p:cNvPr id="141" name="Овал 14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Минус 14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3" name="Группа 142"/>
          <p:cNvGrpSpPr/>
          <p:nvPr/>
        </p:nvGrpSpPr>
        <p:grpSpPr>
          <a:xfrm>
            <a:off x="1379311" y="3453858"/>
            <a:ext cx="216024" cy="216024"/>
            <a:chOff x="2826961" y="2665462"/>
            <a:chExt cx="914400" cy="914400"/>
          </a:xfrm>
        </p:grpSpPr>
        <p:sp>
          <p:nvSpPr>
            <p:cNvPr id="144" name="Овал 14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Минус 14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6" name="Группа 145"/>
          <p:cNvGrpSpPr>
            <a:grpSpLocks noChangeAspect="1"/>
          </p:cNvGrpSpPr>
          <p:nvPr/>
        </p:nvGrpSpPr>
        <p:grpSpPr>
          <a:xfrm>
            <a:off x="3602364" y="2610005"/>
            <a:ext cx="216000" cy="216000"/>
            <a:chOff x="1450504" y="2618606"/>
            <a:chExt cx="914400" cy="914400"/>
          </a:xfrm>
        </p:grpSpPr>
        <p:sp>
          <p:nvSpPr>
            <p:cNvPr id="147" name="Овал 146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люс 147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9" name="Группа 148"/>
          <p:cNvGrpSpPr>
            <a:grpSpLocks noChangeAspect="1"/>
          </p:cNvGrpSpPr>
          <p:nvPr/>
        </p:nvGrpSpPr>
        <p:grpSpPr>
          <a:xfrm>
            <a:off x="4448434" y="3428946"/>
            <a:ext cx="216000" cy="216000"/>
            <a:chOff x="1450504" y="2618606"/>
            <a:chExt cx="914400" cy="914400"/>
          </a:xfrm>
        </p:grpSpPr>
        <p:sp>
          <p:nvSpPr>
            <p:cNvPr id="150" name="Овал 149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Плюс 150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2" name="Группа 151"/>
          <p:cNvGrpSpPr>
            <a:grpSpLocks noChangeAspect="1"/>
          </p:cNvGrpSpPr>
          <p:nvPr/>
        </p:nvGrpSpPr>
        <p:grpSpPr>
          <a:xfrm>
            <a:off x="3565560" y="3696843"/>
            <a:ext cx="216000" cy="216000"/>
            <a:chOff x="1450504" y="2618606"/>
            <a:chExt cx="914400" cy="914400"/>
          </a:xfrm>
        </p:grpSpPr>
        <p:sp>
          <p:nvSpPr>
            <p:cNvPr id="153" name="Овал 152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4" name="Плюс 153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5" name="Группа 154"/>
          <p:cNvGrpSpPr>
            <a:grpSpLocks noChangeAspect="1"/>
          </p:cNvGrpSpPr>
          <p:nvPr/>
        </p:nvGrpSpPr>
        <p:grpSpPr>
          <a:xfrm>
            <a:off x="3897219" y="2725421"/>
            <a:ext cx="216000" cy="216000"/>
            <a:chOff x="1450504" y="2618606"/>
            <a:chExt cx="914400" cy="914400"/>
          </a:xfrm>
        </p:grpSpPr>
        <p:sp>
          <p:nvSpPr>
            <p:cNvPr id="156" name="Овал 155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Плюс 156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8" name="Группа 157"/>
          <p:cNvGrpSpPr>
            <a:grpSpLocks noChangeAspect="1"/>
          </p:cNvGrpSpPr>
          <p:nvPr/>
        </p:nvGrpSpPr>
        <p:grpSpPr>
          <a:xfrm>
            <a:off x="3275856" y="3067362"/>
            <a:ext cx="216000" cy="216000"/>
            <a:chOff x="1450504" y="2618606"/>
            <a:chExt cx="914400" cy="914400"/>
          </a:xfrm>
        </p:grpSpPr>
        <p:sp>
          <p:nvSpPr>
            <p:cNvPr id="159" name="Овал 158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Плюс 159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1" name="Группа 160"/>
          <p:cNvGrpSpPr>
            <a:grpSpLocks noChangeAspect="1"/>
          </p:cNvGrpSpPr>
          <p:nvPr/>
        </p:nvGrpSpPr>
        <p:grpSpPr>
          <a:xfrm>
            <a:off x="3286313" y="3537927"/>
            <a:ext cx="216000" cy="216000"/>
            <a:chOff x="1450504" y="2618606"/>
            <a:chExt cx="914400" cy="914400"/>
          </a:xfrm>
        </p:grpSpPr>
        <p:sp>
          <p:nvSpPr>
            <p:cNvPr id="162" name="Овал 161"/>
            <p:cNvSpPr/>
            <p:nvPr/>
          </p:nvSpPr>
          <p:spPr>
            <a:xfrm>
              <a:off x="1475656" y="2643758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30000">
                  <a:srgbClr val="E08785"/>
                </a:gs>
                <a:gs pos="60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Плюс 162"/>
            <p:cNvSpPr/>
            <p:nvPr/>
          </p:nvSpPr>
          <p:spPr>
            <a:xfrm>
              <a:off x="1450504" y="2618606"/>
              <a:ext cx="914400" cy="914400"/>
            </a:xfrm>
            <a:prstGeom prst="mathPlus">
              <a:avLst/>
            </a:prstGeom>
            <a:gradFill flip="none" rotWithShape="1">
              <a:gsLst>
                <a:gs pos="0">
                  <a:srgbClr val="C00000"/>
                </a:gs>
                <a:gs pos="67000">
                  <a:schemeClr val="accent2">
                    <a:lumMod val="60000"/>
                    <a:lumOff val="40000"/>
                  </a:schemeClr>
                </a:gs>
                <a:gs pos="33000">
                  <a:schemeClr val="accent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4708347" y="2515339"/>
            <a:ext cx="216024" cy="216024"/>
            <a:chOff x="2826961" y="2665462"/>
            <a:chExt cx="914400" cy="914400"/>
          </a:xfrm>
        </p:grpSpPr>
        <p:sp>
          <p:nvSpPr>
            <p:cNvPr id="165" name="Овал 16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Минус 16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7" name="Группа 166"/>
          <p:cNvGrpSpPr/>
          <p:nvPr/>
        </p:nvGrpSpPr>
        <p:grpSpPr>
          <a:xfrm>
            <a:off x="4600335" y="3170567"/>
            <a:ext cx="216024" cy="216024"/>
            <a:chOff x="2826961" y="2665462"/>
            <a:chExt cx="914400" cy="914400"/>
          </a:xfrm>
        </p:grpSpPr>
        <p:sp>
          <p:nvSpPr>
            <p:cNvPr id="168" name="Овал 16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Минус 16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0" name="Группа 169"/>
          <p:cNvGrpSpPr/>
          <p:nvPr/>
        </p:nvGrpSpPr>
        <p:grpSpPr>
          <a:xfrm>
            <a:off x="4490955" y="3754263"/>
            <a:ext cx="216024" cy="216024"/>
            <a:chOff x="2826961" y="2665462"/>
            <a:chExt cx="914400" cy="914400"/>
          </a:xfrm>
        </p:grpSpPr>
        <p:sp>
          <p:nvSpPr>
            <p:cNvPr id="171" name="Овал 17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2" name="Минус 17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3" name="Группа 172"/>
          <p:cNvGrpSpPr/>
          <p:nvPr/>
        </p:nvGrpSpPr>
        <p:grpSpPr>
          <a:xfrm>
            <a:off x="4696732" y="2793715"/>
            <a:ext cx="216024" cy="216024"/>
            <a:chOff x="2826961" y="2665462"/>
            <a:chExt cx="914400" cy="914400"/>
          </a:xfrm>
        </p:grpSpPr>
        <p:sp>
          <p:nvSpPr>
            <p:cNvPr id="174" name="Овал 17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5" name="Минус 17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6" name="Группа 175"/>
          <p:cNvGrpSpPr/>
          <p:nvPr/>
        </p:nvGrpSpPr>
        <p:grpSpPr>
          <a:xfrm>
            <a:off x="4148499" y="3428922"/>
            <a:ext cx="216024" cy="216024"/>
            <a:chOff x="2826961" y="2665462"/>
            <a:chExt cx="914400" cy="914400"/>
          </a:xfrm>
        </p:grpSpPr>
        <p:sp>
          <p:nvSpPr>
            <p:cNvPr id="177" name="Овал 17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Минус 17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9" name="Группа 178"/>
          <p:cNvGrpSpPr/>
          <p:nvPr/>
        </p:nvGrpSpPr>
        <p:grpSpPr>
          <a:xfrm>
            <a:off x="3620065" y="2996898"/>
            <a:ext cx="216024" cy="216024"/>
            <a:chOff x="2826961" y="2665462"/>
            <a:chExt cx="914400" cy="914400"/>
          </a:xfrm>
        </p:grpSpPr>
        <p:sp>
          <p:nvSpPr>
            <p:cNvPr id="180" name="Овал 17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Минус 18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5" name="TextBox 184"/>
              <p:cNvSpPr txBox="1"/>
              <p:nvPr/>
            </p:nvSpPr>
            <p:spPr>
              <a:xfrm>
                <a:off x="4211960" y="2787773"/>
                <a:ext cx="436145" cy="4720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200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200" b="1" i="1" smtClean="0">
                              <a:latin typeface="Cambria Math"/>
                            </a:rPr>
                            <m:t>𝑬</m:t>
                          </m:r>
                        </m:e>
                      </m:acc>
                    </m:oMath>
                  </m:oMathPara>
                </a14:m>
                <a:endParaRPr lang="ru-RU" sz="2200" b="1" dirty="0"/>
              </a:p>
            </p:txBody>
          </p:sp>
        </mc:Choice>
        <mc:Fallback xmlns="">
          <p:sp>
            <p:nvSpPr>
              <p:cNvPr id="185" name="TextBox 1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2787773"/>
                <a:ext cx="436145" cy="472052"/>
              </a:xfrm>
              <a:prstGeom prst="rect">
                <a:avLst/>
              </a:prstGeom>
              <a:blipFill rotWithShape="1">
                <a:blip r:embed="rId2"/>
                <a:stretch>
                  <a:fillRect r="-25352" b="-243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7" name="Прямая со стрелкой 186"/>
          <p:cNvCxnSpPr/>
          <p:nvPr/>
        </p:nvCxnSpPr>
        <p:spPr>
          <a:xfrm flipH="1">
            <a:off x="4107277" y="3192201"/>
            <a:ext cx="57915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82" name="Группа 181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83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84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5711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19753E-6 L -0.19878 0.0339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16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82716E-6 L -0.2356 0.07253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8" y="36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95062E-6 L -0.20399 0.00278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12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1.97531E-6 L 0.22466 0.07376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28" y="367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0031 L 0.1724 0.0413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206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L 0.16823 0.02901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3" y="1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366</Words>
  <Application>Microsoft Office PowerPoint</Application>
  <PresentationFormat>Экран (16:9)</PresentationFormat>
  <Paragraphs>141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Электрический ток в полупроводниках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p-n переход</vt:lpstr>
      <vt:lpstr>Прямой p-n переход</vt:lpstr>
      <vt:lpstr>Обратный p-n переход</vt:lpstr>
      <vt:lpstr>Вольт-амперная характеристика p-n перехода </vt:lpstr>
      <vt:lpstr>Полупроводниковый диод</vt:lpstr>
      <vt:lpstr>Основные выводы</vt:lpstr>
      <vt:lpstr>Презентация PowerPoint</vt:lpstr>
      <vt:lpstr>Основные выводы</vt:lpstr>
    </vt:vector>
  </TitlesOfParts>
  <Company>CompEdu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Электрический ток в полупроводниках</dc:title>
  <dc:creator>User</dc:creator>
  <cp:lastModifiedBy>User</cp:lastModifiedBy>
  <cp:revision>43</cp:revision>
  <dcterms:created xsi:type="dcterms:W3CDTF">2014-09-08T05:52:14Z</dcterms:created>
  <dcterms:modified xsi:type="dcterms:W3CDTF">2014-09-15T10:16:17Z</dcterms:modified>
</cp:coreProperties>
</file>